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9.xml" ContentType="application/vnd.openxmlformats-officedocument.presentationml.tags+xml"/>
  <Override PartName="/ppt/notesSlides/notesSlide51.xml" ContentType="application/vnd.openxmlformats-officedocument.presentationml.notesSlide+xml"/>
  <Override PartName="/ppt/tags/tag40.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5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5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5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52.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handoutMasterIdLst>
    <p:handoutMasterId r:id="rId87"/>
  </p:handoutMasterIdLst>
  <p:sldIdLst>
    <p:sldId id="311" r:id="rId2"/>
    <p:sldId id="312" r:id="rId3"/>
    <p:sldId id="355" r:id="rId4"/>
    <p:sldId id="357" r:id="rId5"/>
    <p:sldId id="358" r:id="rId6"/>
    <p:sldId id="362" r:id="rId7"/>
    <p:sldId id="365" r:id="rId8"/>
    <p:sldId id="366" r:id="rId9"/>
    <p:sldId id="378" r:id="rId10"/>
    <p:sldId id="363" r:id="rId11"/>
    <p:sldId id="369" r:id="rId12"/>
    <p:sldId id="370" r:id="rId13"/>
    <p:sldId id="372" r:id="rId14"/>
    <p:sldId id="373" r:id="rId15"/>
    <p:sldId id="374" r:id="rId16"/>
    <p:sldId id="377" r:id="rId17"/>
    <p:sldId id="375" r:id="rId18"/>
    <p:sldId id="367" r:id="rId19"/>
    <p:sldId id="567" r:id="rId20"/>
    <p:sldId id="379" r:id="rId21"/>
    <p:sldId id="380" r:id="rId22"/>
    <p:sldId id="566" r:id="rId23"/>
    <p:sldId id="382" r:id="rId24"/>
    <p:sldId id="410" r:id="rId25"/>
    <p:sldId id="411" r:id="rId26"/>
    <p:sldId id="412" r:id="rId27"/>
    <p:sldId id="413" r:id="rId28"/>
    <p:sldId id="414" r:id="rId29"/>
    <p:sldId id="440" r:id="rId30"/>
    <p:sldId id="441" r:id="rId31"/>
    <p:sldId id="444" r:id="rId32"/>
    <p:sldId id="443" r:id="rId33"/>
    <p:sldId id="445" r:id="rId34"/>
    <p:sldId id="446" r:id="rId35"/>
    <p:sldId id="447" r:id="rId36"/>
    <p:sldId id="448" r:id="rId37"/>
    <p:sldId id="449" r:id="rId38"/>
    <p:sldId id="450" r:id="rId39"/>
    <p:sldId id="451" r:id="rId40"/>
    <p:sldId id="452" r:id="rId41"/>
    <p:sldId id="453" r:id="rId42"/>
    <p:sldId id="454" r:id="rId43"/>
    <p:sldId id="455" r:id="rId44"/>
    <p:sldId id="456" r:id="rId45"/>
    <p:sldId id="457" r:id="rId46"/>
    <p:sldId id="458" r:id="rId47"/>
    <p:sldId id="459" r:id="rId48"/>
    <p:sldId id="460" r:id="rId49"/>
    <p:sldId id="461" r:id="rId50"/>
    <p:sldId id="462" r:id="rId51"/>
    <p:sldId id="463" r:id="rId52"/>
    <p:sldId id="464" r:id="rId53"/>
    <p:sldId id="502" r:id="rId54"/>
    <p:sldId id="533" r:id="rId55"/>
    <p:sldId id="416" r:id="rId56"/>
    <p:sldId id="489" r:id="rId57"/>
    <p:sldId id="490" r:id="rId58"/>
    <p:sldId id="491" r:id="rId59"/>
    <p:sldId id="493" r:id="rId60"/>
    <p:sldId id="479" r:id="rId61"/>
    <p:sldId id="481" r:id="rId62"/>
    <p:sldId id="482" r:id="rId63"/>
    <p:sldId id="483" r:id="rId64"/>
    <p:sldId id="484" r:id="rId65"/>
    <p:sldId id="498" r:id="rId66"/>
    <p:sldId id="499" r:id="rId67"/>
    <p:sldId id="501" r:id="rId68"/>
    <p:sldId id="500" r:id="rId69"/>
    <p:sldId id="530" r:id="rId70"/>
    <p:sldId id="531" r:id="rId71"/>
    <p:sldId id="532" r:id="rId72"/>
    <p:sldId id="485" r:id="rId73"/>
    <p:sldId id="486" r:id="rId74"/>
    <p:sldId id="487" r:id="rId75"/>
    <p:sldId id="465" r:id="rId76"/>
    <p:sldId id="418" r:id="rId77"/>
    <p:sldId id="419" r:id="rId78"/>
    <p:sldId id="421" r:id="rId79"/>
    <p:sldId id="422" r:id="rId80"/>
    <p:sldId id="423" r:id="rId81"/>
    <p:sldId id="424" r:id="rId82"/>
    <p:sldId id="425" r:id="rId83"/>
    <p:sldId id="426" r:id="rId84"/>
    <p:sldId id="288" r:id="rId85"/>
  </p:sldIdLst>
  <p:sldSz cx="12192000" cy="6858000"/>
  <p:notesSz cx="6858000" cy="9144000"/>
  <p:custDataLst>
    <p:tags r:id="rId8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8" userDrawn="1">
          <p15:clr>
            <a:srgbClr val="A4A3A4"/>
          </p15:clr>
        </p15:guide>
        <p15:guide id="2" pos="381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许 传鑫" initials="许"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67"/>
    <a:srgbClr val="2980B4"/>
    <a:srgbClr val="1D4865"/>
    <a:srgbClr val="1D4971"/>
    <a:srgbClr val="51B3CD"/>
    <a:srgbClr val="83C2DB"/>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6" autoAdjust="0"/>
    <p:restoredTop sz="95184" autoAdjust="0"/>
  </p:normalViewPr>
  <p:slideViewPr>
    <p:cSldViewPr snapToGrid="0" showGuides="1">
      <p:cViewPr varScale="1">
        <p:scale>
          <a:sx n="143" d="100"/>
          <a:sy n="143" d="100"/>
        </p:scale>
        <p:origin x="360" y="216"/>
      </p:cViewPr>
      <p:guideLst>
        <p:guide orient="horz" pos="2248"/>
        <p:guide pos="381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gs" Target="tags/tag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2024/10/28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卷积层提取特征，池化层减少参数数量和计算量，同时保留最重要的特征，全连接层将卷积和池化的结果，映射到输出，输出使用</a:t>
            </a:r>
            <a:r>
              <a:rPr lang="en-US" altLang="zh-CN" dirty="0"/>
              <a:t>softmax</a:t>
            </a:r>
            <a:r>
              <a:rPr lang="zh-CN" altLang="en-US" dirty="0"/>
              <a:t>进行多类别分类</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288330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2024/10/28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2024/10/28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2024/10/28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2F288E0-7875-42C4-84C8-98DBBD3BF4D2}" type="datetimeFigureOut">
              <a:rPr lang="zh-CN" altLang="en-US" smtClean="0"/>
              <a:t>2024/10/28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2F288E0-7875-42C4-84C8-98DBBD3BF4D2}" type="datetimeFigureOut">
              <a:rPr lang="zh-CN" altLang="en-US" smtClean="0"/>
              <a:t>2024/10/28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2F288E0-7875-42C4-84C8-98DBBD3BF4D2}" type="datetimeFigureOut">
              <a:rPr lang="zh-CN" altLang="en-US" smtClean="0"/>
              <a:t>2024/10/28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2F288E0-7875-42C4-84C8-98DBBD3BF4D2}" type="datetimeFigureOut">
              <a:rPr lang="zh-CN" altLang="en-US" smtClean="0"/>
              <a:t>2024/10/28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2F288E0-7875-42C4-84C8-98DBBD3BF4D2}" type="datetimeFigureOut">
              <a:rPr lang="zh-CN" altLang="en-US" smtClean="0"/>
              <a:t>2024/10/28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F288E0-7875-42C4-84C8-98DBBD3BF4D2}" type="datetimeFigureOut">
              <a:rPr lang="zh-CN" altLang="en-US" smtClean="0"/>
              <a:t>2024/10/28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2F288E0-7875-42C4-84C8-98DBBD3BF4D2}" type="datetimeFigureOut">
              <a:rPr lang="zh-CN" altLang="en-US" smtClean="0"/>
              <a:t>2024/10/28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2F288E0-7875-42C4-84C8-98DBBD3BF4D2}" type="datetimeFigureOut">
              <a:rPr lang="zh-CN" altLang="en-US" smtClean="0"/>
              <a:t>2024/10/28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2024/10/28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1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notesSlide" Target="../notesSlides/notesSlide16.xml"/><Relationship Id="rId5" Type="http://schemas.openxmlformats.org/officeDocument/2006/relationships/tags" Target="../tags/tag7.xml"/><Relationship Id="rId10" Type="http://schemas.openxmlformats.org/officeDocument/2006/relationships/slideLayout" Target="../slideLayouts/slideLayout12.xml"/><Relationship Id="rId4" Type="http://schemas.openxmlformats.org/officeDocument/2006/relationships/tags" Target="../tags/tag6.xml"/><Relationship Id="rId9" Type="http://schemas.openxmlformats.org/officeDocument/2006/relationships/tags" Target="../tags/tag11.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4.xml"/><Relationship Id="rId7" Type="http://schemas.openxmlformats.org/officeDocument/2006/relationships/slideLayout" Target="../slideLayouts/slideLayout1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pytorch/examples/blob/main/mnist/main.py%0d"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30.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9.png"/><Relationship Id="rId5" Type="http://schemas.openxmlformats.org/officeDocument/2006/relationships/notesSlide" Target="../notesSlides/notesSlide26.xml"/><Relationship Id="rId4"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31.png"/><Relationship Id="rId5" Type="http://schemas.openxmlformats.org/officeDocument/2006/relationships/notesSlide" Target="../notesSlides/notesSlide27.xml"/><Relationship Id="rId4"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33.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2.png"/><Relationship Id="rId5" Type="http://schemas.openxmlformats.org/officeDocument/2006/relationships/notesSlide" Target="../notesSlides/notesSlide28.xml"/><Relationship Id="rId4"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notesSlide" Target="../notesSlides/notesSlide29.xml"/><Relationship Id="rId4"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2.xml"/><Relationship Id="rId7" Type="http://schemas.openxmlformats.org/officeDocument/2006/relationships/image" Target="../media/image3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4.png"/><Relationship Id="rId5" Type="http://schemas.openxmlformats.org/officeDocument/2006/relationships/notesSlide" Target="../notesSlides/notesSlide30.xml"/><Relationship Id="rId4" Type="http://schemas.openxmlformats.org/officeDocument/2006/relationships/slideLayout" Target="../slideLayouts/slideLayout12.xml"/><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yann.lecun.com/exdb/mnist/%0d"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3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tags" Target="../tags/tag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hyperlink" Target="http://t.csdnimg.cn/vwFux%0d" TargetMode="External"/><Relationship Id="rId3" Type="http://schemas.openxmlformats.org/officeDocument/2006/relationships/tags" Target="../tags/tag43.xml"/><Relationship Id="rId7" Type="http://schemas.openxmlformats.org/officeDocument/2006/relationships/image" Target="../media/image57.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56.png"/><Relationship Id="rId5" Type="http://schemas.openxmlformats.org/officeDocument/2006/relationships/notesSlide" Target="../notesSlides/notesSlide56.xml"/><Relationship Id="rId4"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50.xml"/><Relationship Id="rId7" Type="http://schemas.openxmlformats.org/officeDocument/2006/relationships/image" Target="../media/image62.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notesSlide" Target="../notesSlides/notesSlide59.xml"/><Relationship Id="rId5" Type="http://schemas.openxmlformats.org/officeDocument/2006/relationships/slideLayout" Target="../slideLayouts/slideLayout12.xml"/><Relationship Id="rId4" Type="http://schemas.openxmlformats.org/officeDocument/2006/relationships/tags" Target="../tags/tag51.xml"/><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hyperlink" Target="https://www.bilibili.com/video/BV1Wv411h7kN?p=39" TargetMode="Externa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2.xml"/><Relationship Id="rId1" Type="http://schemas.openxmlformats.org/officeDocument/2006/relationships/tags" Target="../tags/tag5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12.xml"/><Relationship Id="rId5" Type="http://schemas.openxmlformats.org/officeDocument/2006/relationships/image" Target="../media/image97.png"/><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8" Type="http://schemas.openxmlformats.org/officeDocument/2006/relationships/notesSlide" Target="../notesSlides/notesSlide83.xml"/><Relationship Id="rId3" Type="http://schemas.openxmlformats.org/officeDocument/2006/relationships/tags" Target="../tags/tag55.xml"/><Relationship Id="rId7" Type="http://schemas.openxmlformats.org/officeDocument/2006/relationships/slideLayout" Target="../slideLayouts/slideLayout12.xml"/><Relationship Id="rId12" Type="http://schemas.openxmlformats.org/officeDocument/2006/relationships/image" Target="../media/image99.jpe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8.jpeg"/><Relationship Id="rId5" Type="http://schemas.openxmlformats.org/officeDocument/2006/relationships/tags" Target="../tags/tag57.xml"/><Relationship Id="rId10" Type="http://schemas.openxmlformats.org/officeDocument/2006/relationships/hyperlink" Target="https://github.com/tzutalin/labelImg" TargetMode="External"/><Relationship Id="rId4" Type="http://schemas.openxmlformats.org/officeDocument/2006/relationships/tags" Target="../tags/tag56.xml"/><Relationship Id="rId9" Type="http://schemas.openxmlformats.org/officeDocument/2006/relationships/hyperlink" Target="https://github.com/wkentaro/labelme"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210"/>
          <p:cNvSpPr/>
          <p:nvPr/>
        </p:nvSpPr>
        <p:spPr>
          <a:xfrm>
            <a:off x="6657554" y="2697948"/>
            <a:ext cx="1574790" cy="28469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1" rIns="68580" bIns="34291">
            <a:spAutoFit/>
          </a:bodyPr>
          <a:lstStyle/>
          <a:p>
            <a:pPr lvl="0" algn="l"/>
            <a:r>
              <a:rPr lang="zh-CN" altLang="en-US" sz="1400" b="1" dirty="0">
                <a:solidFill>
                  <a:schemeClr val="bg1"/>
                </a:solidFill>
                <a:cs typeface="+mn-ea"/>
                <a:sym typeface="+mn-lt"/>
              </a:rPr>
              <a:t>点击此处添加标题</a:t>
            </a:r>
          </a:p>
        </p:txBody>
      </p:sp>
      <p:sp>
        <p:nvSpPr>
          <p:cNvPr id="3" name="文本框 2"/>
          <p:cNvSpPr txBox="1"/>
          <p:nvPr/>
        </p:nvSpPr>
        <p:spPr>
          <a:xfrm>
            <a:off x="801757" y="2320826"/>
            <a:ext cx="10588486" cy="1397635"/>
          </a:xfrm>
          <a:prstGeom prst="rect">
            <a:avLst/>
          </a:prstGeom>
          <a:noFill/>
        </p:spPr>
        <p:txBody>
          <a:bodyPr wrap="square" lIns="68580" tIns="34291" rIns="68580" bIns="34291" rtlCol="0">
            <a:spAutoFit/>
          </a:bodyPr>
          <a:lstStyle/>
          <a:p>
            <a:pPr algn="ctr">
              <a:lnSpc>
                <a:spcPct val="120000"/>
              </a:lnSpc>
            </a:pPr>
            <a:r>
              <a:rPr lang="zh-CN" altLang="en-US" sz="7200" b="1" dirty="0">
                <a:solidFill>
                  <a:srgbClr val="1B4367"/>
                </a:solidFill>
                <a:latin typeface="华文楷体" panose="02010600040101010101" pitchFamily="2" charset="-122"/>
                <a:ea typeface="华文楷体" panose="02010600040101010101" pitchFamily="2" charset="-122"/>
                <a:cs typeface="+mn-ea"/>
                <a:sym typeface="+mn-ea"/>
              </a:rPr>
              <a:t>计算机视觉</a:t>
            </a:r>
          </a:p>
        </p:txBody>
      </p:sp>
    </p:spTree>
  </p:cSld>
  <p:clrMapOvr>
    <a:masterClrMapping/>
  </p:clrMapOvr>
  <mc:AlternateContent xmlns:mc="http://schemas.openxmlformats.org/markup-compatibility/2006" xmlns:p14="http://schemas.microsoft.com/office/powerpoint/2010/main">
    <mc:Choice Requires="p14">
      <p:transition spd="slow" p14:dur="2000" advTm="12486"/>
    </mc:Choice>
    <mc:Fallback xmlns="">
      <p:transition spd="slow" advTm="1248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63270" y="1318895"/>
            <a:ext cx="6678930" cy="538416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243840" y="1024255"/>
            <a:ext cx="3187700" cy="54102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图片展示（方法二）</a:t>
            </a:r>
          </a:p>
        </p:txBody>
      </p:sp>
      <p:sp>
        <p:nvSpPr>
          <p:cNvPr id="20" name="文本框 19"/>
          <p:cNvSpPr txBox="1"/>
          <p:nvPr/>
        </p:nvSpPr>
        <p:spPr>
          <a:xfrm>
            <a:off x="980440" y="1565275"/>
            <a:ext cx="6609715" cy="499364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显示MNIST中的图片</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with open("./data/MNIST/raw/t10k-images-idx3-ubyte", "rb") as f:</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file=f.read()</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image1 = [int(str(item).encode('ascii'), 16) for item in file[16:16+784]] # 提取图片</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image1 = [int(item) for item in file[16:16+784]] # 提取图片</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print(image1)</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import cv2</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import numpy as np</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image1_np = np.array(image1, dtype=np.uint8).reshape(28,28,1)</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print(image1_np)</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cv2.imwrite("digit.jpg", image1_np)</a:t>
            </a:r>
          </a:p>
        </p:txBody>
      </p:sp>
      <p:pic>
        <p:nvPicPr>
          <p:cNvPr id="3" name="图片 2"/>
          <p:cNvPicPr>
            <a:picLocks noChangeAspect="1"/>
          </p:cNvPicPr>
          <p:nvPr/>
        </p:nvPicPr>
        <p:blipFill>
          <a:blip r:embed="rId3"/>
          <a:stretch>
            <a:fillRect/>
          </a:stretch>
        </p:blipFill>
        <p:spPr>
          <a:xfrm>
            <a:off x="7844155" y="1318895"/>
            <a:ext cx="4184650" cy="3940175"/>
          </a:xfrm>
          <a:prstGeom prst="rect">
            <a:avLst/>
          </a:prstGeom>
        </p:spPr>
      </p:pic>
      <p:pic>
        <p:nvPicPr>
          <p:cNvPr id="9" name="图片 8"/>
          <p:cNvPicPr>
            <a:picLocks noChangeAspect="1"/>
          </p:cNvPicPr>
          <p:nvPr/>
        </p:nvPicPr>
        <p:blipFill>
          <a:blip r:embed="rId4"/>
          <a:stretch>
            <a:fillRect/>
          </a:stretch>
        </p:blipFill>
        <p:spPr>
          <a:xfrm>
            <a:off x="5255260" y="4555490"/>
            <a:ext cx="2025015" cy="2003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1005205" y="1362710"/>
            <a:ext cx="10246995" cy="125158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87400" y="1059180"/>
            <a:ext cx="2214245" cy="50609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传统神经网络</a:t>
            </a:r>
          </a:p>
        </p:txBody>
      </p:sp>
      <p:sp>
        <p:nvSpPr>
          <p:cNvPr id="20" name="文本框 19"/>
          <p:cNvSpPr txBox="1"/>
          <p:nvPr/>
        </p:nvSpPr>
        <p:spPr>
          <a:xfrm>
            <a:off x="1236345" y="1565275"/>
            <a:ext cx="9873615" cy="1048385"/>
          </a:xfrm>
          <a:prstGeom prst="rect">
            <a:avLst/>
          </a:prstGeom>
          <a:noFill/>
        </p:spPr>
        <p:txBody>
          <a:bodyPr wrap="square" rtlCol="0">
            <a:noAutofit/>
          </a:bodyPr>
          <a:lstStyle/>
          <a:p>
            <a:pPr indent="0" fontAlgn="auto">
              <a:lnSpc>
                <a:spcPct val="150000"/>
              </a:lnSpc>
            </a:pPr>
            <a:r>
              <a:rPr lang="zh-CN" altLang="en-US" dirty="0">
                <a:latin typeface="微软雅黑" panose="020B0503020204020204" charset="-122"/>
                <a:ea typeface="微软雅黑" panose="020B0503020204020204" charset="-122"/>
                <a:sym typeface="+mn-ea"/>
              </a:rPr>
              <a:t>在传统神经网络中，我们要识别左图红色框中的图像时，我们很可能识别不出来，因为这些黑圈所在的位置都不同，计算机无法分辨出他们其实是一种形状或物体。</a:t>
            </a:r>
          </a:p>
        </p:txBody>
      </p:sp>
      <p:pic>
        <p:nvPicPr>
          <p:cNvPr id="4" name="图片 3"/>
          <p:cNvPicPr/>
          <p:nvPr/>
        </p:nvPicPr>
        <p:blipFill>
          <a:blip r:embed="rId3"/>
        </p:blipFill>
        <p:spPr>
          <a:xfrm>
            <a:off x="1005205" y="3078480"/>
            <a:ext cx="3248025" cy="3212465"/>
          </a:xfrm>
          <a:prstGeom prst="rect">
            <a:avLst/>
          </a:prstGeom>
        </p:spPr>
      </p:pic>
      <p:pic>
        <p:nvPicPr>
          <p:cNvPr id="13" name="图片 12"/>
          <p:cNvPicPr/>
          <p:nvPr/>
        </p:nvPicPr>
        <p:blipFill>
          <a:blip r:embed="rId4"/>
        </p:blipFill>
        <p:spPr>
          <a:xfrm>
            <a:off x="4784725" y="2860040"/>
            <a:ext cx="6467475" cy="3649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1236345" y="1838960"/>
            <a:ext cx="3999230" cy="405638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019175" y="1535430"/>
            <a:ext cx="2214245" cy="50609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卷积神经网络</a:t>
            </a:r>
          </a:p>
        </p:txBody>
      </p:sp>
      <p:sp>
        <p:nvSpPr>
          <p:cNvPr id="20" name="文本框 19"/>
          <p:cNvSpPr txBox="1"/>
          <p:nvPr/>
        </p:nvSpPr>
        <p:spPr>
          <a:xfrm>
            <a:off x="1468120" y="2041525"/>
            <a:ext cx="3767455" cy="1048385"/>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我们希望一个物体不管在画面左侧还是右侧，都会被识别为同一物体，这一特点就是不变性。为了实现平移不变性，卷积神经网络（CNN）等深度学习模型在卷积层中使用了卷积操作，这个操作可以捕捉到图像中的局部特征而不受其位置的影响。</a:t>
            </a:r>
          </a:p>
        </p:txBody>
      </p:sp>
      <p:pic>
        <p:nvPicPr>
          <p:cNvPr id="3" name="图片 2"/>
          <p:cNvPicPr/>
          <p:nvPr/>
        </p:nvPicPr>
        <p:blipFill>
          <a:blip r:embed="rId3"/>
        </p:blipFill>
        <p:spPr>
          <a:xfrm>
            <a:off x="6469380" y="1296035"/>
            <a:ext cx="4207510" cy="51415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1005205" y="1362710"/>
            <a:ext cx="10246995" cy="188849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87400" y="982980"/>
            <a:ext cx="1377315" cy="54737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卷积</a:t>
            </a:r>
          </a:p>
        </p:txBody>
      </p:sp>
      <p:sp>
        <p:nvSpPr>
          <p:cNvPr id="20" name="文本框 19"/>
          <p:cNvSpPr txBox="1"/>
          <p:nvPr/>
        </p:nvSpPr>
        <p:spPr>
          <a:xfrm>
            <a:off x="1236345" y="1362710"/>
            <a:ext cx="9873615" cy="1048385"/>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在卷积神经网络中，卷积操作是指将一个可移动的小窗口（称为数据窗口）与图像进行逐元素相乘然后相加，以提取图像中的特征的操作。这个小窗口其实是一组固定的权重，它可以被看作是一个特定的滤波器（filter）或卷积核。这个操作的名称“卷积”，源自于这种元素级相乘和求和的过程。这一操作是卷积神经网络名字的来源。</a:t>
            </a:r>
          </a:p>
        </p:txBody>
      </p:sp>
      <p:pic>
        <p:nvPicPr>
          <p:cNvPr id="3" name="图片 2"/>
          <p:cNvPicPr/>
          <p:nvPr/>
        </p:nvPicPr>
        <p:blipFill>
          <a:blip r:embed="rId3"/>
        </p:blipFill>
        <p:spPr>
          <a:xfrm>
            <a:off x="1005205" y="3714115"/>
            <a:ext cx="5640070" cy="2428240"/>
          </a:xfrm>
          <a:prstGeom prst="rect">
            <a:avLst/>
          </a:prstGeom>
        </p:spPr>
      </p:pic>
      <p:pic>
        <p:nvPicPr>
          <p:cNvPr id="10" name="图片 9"/>
          <p:cNvPicPr/>
          <p:nvPr/>
        </p:nvPicPr>
        <p:blipFill>
          <a:blip r:embed="rId4"/>
        </p:blipFill>
        <p:spPr>
          <a:xfrm>
            <a:off x="6821805" y="3731895"/>
            <a:ext cx="4110990" cy="23596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p:blipFill>
        <p:spPr>
          <a:xfrm>
            <a:off x="7052945" y="1318895"/>
            <a:ext cx="5139055" cy="5132070"/>
          </a:xfrm>
          <a:prstGeom prst="rect">
            <a:avLst/>
          </a:prstGeom>
        </p:spPr>
      </p:pic>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765810" y="1530350"/>
            <a:ext cx="6130925" cy="492061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65810" y="1009650"/>
            <a:ext cx="2736215" cy="60960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卷积注意的问题</a:t>
            </a:r>
          </a:p>
        </p:txBody>
      </p:sp>
      <p:sp>
        <p:nvSpPr>
          <p:cNvPr id="20" name="文本框 19"/>
          <p:cNvSpPr txBox="1"/>
          <p:nvPr/>
        </p:nvSpPr>
        <p:spPr>
          <a:xfrm>
            <a:off x="1079500" y="1530350"/>
            <a:ext cx="5817235" cy="4920615"/>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a.步长stride：每次滑动的位置步长。</a:t>
            </a:r>
          </a:p>
          <a:p>
            <a:pPr indent="0" fontAlgn="auto">
              <a:lnSpc>
                <a:spcPct val="150000"/>
              </a:lnSpc>
            </a:pPr>
            <a:r>
              <a:rPr lang="zh-CN" altLang="en-US">
                <a:latin typeface="微软雅黑" panose="020B0503020204020204" charset="-122"/>
                <a:ea typeface="微软雅黑" panose="020B0503020204020204" charset="-122"/>
                <a:sym typeface="+mn-ea"/>
              </a:rPr>
              <a:t>b. 卷积核的个数：决定输出的depth厚度。同时代表卷积核的个数。</a:t>
            </a:r>
          </a:p>
          <a:p>
            <a:pPr indent="0" fontAlgn="auto">
              <a:lnSpc>
                <a:spcPct val="150000"/>
              </a:lnSpc>
            </a:pPr>
            <a:r>
              <a:rPr lang="zh-CN" altLang="en-US">
                <a:latin typeface="微软雅黑" panose="020B0503020204020204" charset="-122"/>
                <a:ea typeface="微软雅黑" panose="020B0503020204020204" charset="-122"/>
                <a:sym typeface="+mn-ea"/>
              </a:rPr>
              <a:t>c. 填充值zero-padding：在外围边缘补充若干圈0，确保卷积核能够覆盖输入图像的边缘区域，同时保持输出特征图的大小。</a:t>
            </a:r>
          </a:p>
          <a:p>
            <a:pPr indent="0" fontAlgn="auto">
              <a:lnSpc>
                <a:spcPct val="150000"/>
              </a:lnSpc>
            </a:pPr>
            <a:endParaRPr lang="zh-CN" altLang="en-US">
              <a:latin typeface="微软雅黑" panose="020B0503020204020204" charset="-122"/>
              <a:ea typeface="微软雅黑" panose="020B0503020204020204" charset="-122"/>
              <a:sym typeface="+mn-ea"/>
            </a:endParaRPr>
          </a:p>
          <a:p>
            <a:pPr indent="0" fontAlgn="auto">
              <a:lnSpc>
                <a:spcPct val="150000"/>
              </a:lnSpc>
            </a:pPr>
            <a:r>
              <a:rPr lang="zh-CN" altLang="en-US">
                <a:latin typeface="微软雅黑" panose="020B0503020204020204" charset="-122"/>
                <a:ea typeface="微软雅黑" panose="020B0503020204020204" charset="-122"/>
                <a:sym typeface="+mn-ea"/>
              </a:rPr>
              <a:t>• 数据窗口每次移动两个步长取 3*3 的局部数据，即 stride=2 。</a:t>
            </a:r>
          </a:p>
          <a:p>
            <a:pPr indent="0" fontAlgn="auto">
              <a:lnSpc>
                <a:spcPct val="150000"/>
              </a:lnSpc>
            </a:pPr>
            <a:r>
              <a:rPr lang="zh-CN" altLang="en-US">
                <a:latin typeface="微软雅黑" panose="020B0503020204020204" charset="-122"/>
                <a:ea typeface="微软雅黑" panose="020B0503020204020204" charset="-122"/>
                <a:sym typeface="+mn-ea"/>
              </a:rPr>
              <a:t>• 两个神经元，即 depth=2 ，意味着有两个滤波器。</a:t>
            </a:r>
          </a:p>
          <a:p>
            <a:pPr indent="0" fontAlgn="auto">
              <a:lnSpc>
                <a:spcPct val="150000"/>
              </a:lnSpc>
            </a:pPr>
            <a:r>
              <a:rPr lang="zh-CN" altLang="en-US">
                <a:latin typeface="微软雅黑" panose="020B0503020204020204" charset="-122"/>
                <a:ea typeface="微软雅黑" panose="020B0503020204020204" charset="-122"/>
                <a:sym typeface="+mn-ea"/>
              </a:rPr>
              <a:t>• zero-padding=1 。</a:t>
            </a:r>
          </a:p>
          <a:p>
            <a:pPr indent="0" fontAlgn="auto">
              <a:lnSpc>
                <a:spcPct val="150000"/>
              </a:lnSpc>
            </a:pPr>
            <a:endParaRPr lang="zh-CN" altLang="en-US">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330200" y="920115"/>
            <a:ext cx="3342640" cy="6724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卷积神经网络的构造</a:t>
            </a:r>
          </a:p>
        </p:txBody>
      </p:sp>
      <p:pic>
        <p:nvPicPr>
          <p:cNvPr id="8" name="图片 7"/>
          <p:cNvPicPr/>
          <p:nvPr/>
        </p:nvPicPr>
        <p:blipFill>
          <a:blip r:embed="rId3"/>
        </p:blipFill>
        <p:spPr>
          <a:xfrm>
            <a:off x="847725" y="1663700"/>
            <a:ext cx="9951085" cy="51936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custDataLst>
              <p:tags r:id="rId1"/>
            </p:custDataLst>
          </p:nvPr>
        </p:nvSpPr>
        <p:spPr>
          <a:xfrm>
            <a:off x="787400" y="1536065"/>
            <a:ext cx="6607810" cy="126301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custDataLst>
              <p:tags r:id="rId2"/>
            </p:custDataLst>
          </p:nvPr>
        </p:nvSpPr>
        <p:spPr>
          <a:xfrm>
            <a:off x="619125" y="1318895"/>
            <a:ext cx="1343660" cy="46291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输入层</a:t>
            </a:r>
          </a:p>
        </p:txBody>
      </p:sp>
      <p:sp>
        <p:nvSpPr>
          <p:cNvPr id="20" name="文本框 19"/>
          <p:cNvSpPr txBox="1"/>
          <p:nvPr>
            <p:custDataLst>
              <p:tags r:id="rId3"/>
            </p:custDataLst>
          </p:nvPr>
        </p:nvSpPr>
        <p:spPr>
          <a:xfrm>
            <a:off x="965835" y="1726565"/>
            <a:ext cx="6243955" cy="981075"/>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输入层接收原始图像数据。图像通常由三个颜色通道（红、绿、蓝）组成，形成一个二维矩阵，表示像素的强度值。</a:t>
            </a:r>
          </a:p>
        </p:txBody>
      </p:sp>
      <p:sp>
        <p:nvSpPr>
          <p:cNvPr id="3" name="矩形: 圆角 8"/>
          <p:cNvSpPr/>
          <p:nvPr>
            <p:custDataLst>
              <p:tags r:id="rId4"/>
            </p:custDataLst>
          </p:nvPr>
        </p:nvSpPr>
        <p:spPr>
          <a:xfrm>
            <a:off x="787400" y="3211830"/>
            <a:ext cx="6670675" cy="159194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custDataLst>
              <p:tags r:id="rId5"/>
            </p:custDataLst>
          </p:nvPr>
        </p:nvSpPr>
        <p:spPr>
          <a:xfrm>
            <a:off x="619125" y="3016250"/>
            <a:ext cx="1971675" cy="52133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卷积和激活</a:t>
            </a:r>
          </a:p>
        </p:txBody>
      </p:sp>
      <p:sp>
        <p:nvSpPr>
          <p:cNvPr id="7" name="文本框 6"/>
          <p:cNvSpPr txBox="1"/>
          <p:nvPr>
            <p:custDataLst>
              <p:tags r:id="rId6"/>
            </p:custDataLst>
          </p:nvPr>
        </p:nvSpPr>
        <p:spPr>
          <a:xfrm>
            <a:off x="965835" y="3396615"/>
            <a:ext cx="6429375" cy="1253490"/>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卷积层将输入图像与卷积核进行卷积操作。然后，通过应用激活函数（如ReLU）来引入非线性。这一步使网络能够学习复杂的特征。</a:t>
            </a:r>
          </a:p>
        </p:txBody>
      </p:sp>
      <p:sp>
        <p:nvSpPr>
          <p:cNvPr id="8" name="矩形: 圆角 8"/>
          <p:cNvSpPr/>
          <p:nvPr>
            <p:custDataLst>
              <p:tags r:id="rId7"/>
            </p:custDataLst>
          </p:nvPr>
        </p:nvSpPr>
        <p:spPr>
          <a:xfrm>
            <a:off x="845820" y="5140325"/>
            <a:ext cx="6612890" cy="159639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custDataLst>
              <p:tags r:id="rId8"/>
            </p:custDataLst>
          </p:nvPr>
        </p:nvSpPr>
        <p:spPr>
          <a:xfrm>
            <a:off x="677545" y="4945380"/>
            <a:ext cx="1528445" cy="56578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池化层</a:t>
            </a:r>
          </a:p>
        </p:txBody>
      </p:sp>
      <p:sp>
        <p:nvSpPr>
          <p:cNvPr id="11" name="文本框 10"/>
          <p:cNvSpPr txBox="1"/>
          <p:nvPr>
            <p:custDataLst>
              <p:tags r:id="rId9"/>
            </p:custDataLst>
          </p:nvPr>
        </p:nvSpPr>
        <p:spPr>
          <a:xfrm>
            <a:off x="1024255" y="5358765"/>
            <a:ext cx="6371590" cy="1123950"/>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池化层通过减小特征图的大小来减少计算复杂性。它通过选择池化窗口内的最大值或平均值来实现。这有助于提取最重要的特征。</a:t>
            </a:r>
          </a:p>
        </p:txBody>
      </p:sp>
      <p:pic>
        <p:nvPicPr>
          <p:cNvPr id="12" name="图片 11"/>
          <p:cNvPicPr/>
          <p:nvPr/>
        </p:nvPicPr>
        <p:blipFill>
          <a:blip r:embed="rId12"/>
        </p:blipFill>
        <p:spPr>
          <a:xfrm>
            <a:off x="11059795" y="3669030"/>
            <a:ext cx="970915" cy="768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custDataLst>
              <p:tags r:id="rId1"/>
            </p:custDataLst>
          </p:nvPr>
        </p:nvSpPr>
        <p:spPr>
          <a:xfrm>
            <a:off x="480695" y="1939925"/>
            <a:ext cx="6160135" cy="131762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custDataLst>
              <p:tags r:id="rId2"/>
            </p:custDataLst>
          </p:nvPr>
        </p:nvSpPr>
        <p:spPr>
          <a:xfrm>
            <a:off x="262890" y="1489710"/>
            <a:ext cx="1816735" cy="65278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多层堆叠</a:t>
            </a:r>
          </a:p>
        </p:txBody>
      </p:sp>
      <p:sp>
        <p:nvSpPr>
          <p:cNvPr id="20" name="文本框 19"/>
          <p:cNvSpPr txBox="1"/>
          <p:nvPr>
            <p:custDataLst>
              <p:tags r:id="rId3"/>
            </p:custDataLst>
          </p:nvPr>
        </p:nvSpPr>
        <p:spPr>
          <a:xfrm>
            <a:off x="711835" y="2142490"/>
            <a:ext cx="5774055" cy="1115060"/>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CNN通常由多个卷积和池化层的堆叠组成，以逐渐提取更高级别的特征。深层次的特征可以表示更复杂的模式。</a:t>
            </a:r>
          </a:p>
        </p:txBody>
      </p:sp>
      <p:sp>
        <p:nvSpPr>
          <p:cNvPr id="4" name="矩形: 圆角 8"/>
          <p:cNvSpPr/>
          <p:nvPr>
            <p:custDataLst>
              <p:tags r:id="rId4"/>
            </p:custDataLst>
          </p:nvPr>
        </p:nvSpPr>
        <p:spPr>
          <a:xfrm>
            <a:off x="556260" y="4106545"/>
            <a:ext cx="6084570" cy="143637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custDataLst>
              <p:tags r:id="rId5"/>
            </p:custDataLst>
          </p:nvPr>
        </p:nvSpPr>
        <p:spPr>
          <a:xfrm>
            <a:off x="338455" y="3976370"/>
            <a:ext cx="2214880" cy="51752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全连接和输出</a:t>
            </a:r>
          </a:p>
        </p:txBody>
      </p:sp>
      <p:sp>
        <p:nvSpPr>
          <p:cNvPr id="8" name="文本框 7"/>
          <p:cNvSpPr txBox="1"/>
          <p:nvPr>
            <p:custDataLst>
              <p:tags r:id="rId6"/>
            </p:custDataLst>
          </p:nvPr>
        </p:nvSpPr>
        <p:spPr>
          <a:xfrm>
            <a:off x="787400" y="4339590"/>
            <a:ext cx="5853430" cy="1202690"/>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最后，全连接层将提取的特征映射转化为网络的最终输出。这可以是一个分类标签、回归值或其他任务的结果。</a:t>
            </a:r>
          </a:p>
        </p:txBody>
      </p:sp>
      <p:pic>
        <p:nvPicPr>
          <p:cNvPr id="13" name="图片 12"/>
          <p:cNvPicPr/>
          <p:nvPr/>
        </p:nvPicPr>
        <p:blipFill>
          <a:blip r:embed="rId9"/>
        </p:blipFill>
        <p:spPr>
          <a:xfrm>
            <a:off x="7425055" y="1120140"/>
            <a:ext cx="4493260" cy="5138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63270" y="1088390"/>
            <a:ext cx="10673715" cy="5769610"/>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13665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630278"/>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243840" y="744220"/>
            <a:ext cx="2372360" cy="5200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构建网络模型</a:t>
            </a:r>
          </a:p>
        </p:txBody>
      </p:sp>
      <p:sp>
        <p:nvSpPr>
          <p:cNvPr id="20" name="文本框 19"/>
          <p:cNvSpPr txBox="1"/>
          <p:nvPr/>
        </p:nvSpPr>
        <p:spPr>
          <a:xfrm>
            <a:off x="980440" y="1264285"/>
            <a:ext cx="10173335" cy="4993005"/>
          </a:xfrm>
          <a:prstGeom prst="rect">
            <a:avLst/>
          </a:prstGeom>
          <a:noFill/>
        </p:spPr>
        <p:txBody>
          <a:bodyPr wrap="square" rtlCol="0">
            <a:noAutofit/>
          </a:bodyPr>
          <a:lstStyle/>
          <a:p>
            <a:pPr indent="0" fontAlgn="auto">
              <a:lnSpc>
                <a:spcPct val="100000"/>
              </a:lnSpc>
            </a:pPr>
            <a:r>
              <a:rPr lang="zh-CN" altLang="en-US">
                <a:sym typeface="+mn-ea"/>
              </a:rPr>
              <a:t>class Digit(nn.Module):</a:t>
            </a:r>
            <a:endParaRPr lang="zh-CN" altLang="en-US"/>
          </a:p>
          <a:p>
            <a:pPr indent="0" fontAlgn="auto">
              <a:lnSpc>
                <a:spcPct val="100000"/>
              </a:lnSpc>
            </a:pPr>
            <a:r>
              <a:rPr lang="zh-CN" altLang="en-US">
                <a:sym typeface="+mn-ea"/>
              </a:rPr>
              <a:t>    def __init__(self):</a:t>
            </a:r>
            <a:endParaRPr lang="zh-CN" altLang="en-US"/>
          </a:p>
          <a:p>
            <a:pPr indent="0" fontAlgn="auto">
              <a:lnSpc>
                <a:spcPct val="100000"/>
              </a:lnSpc>
            </a:pPr>
            <a:r>
              <a:rPr lang="zh-CN" altLang="en-US">
                <a:sym typeface="+mn-ea"/>
              </a:rPr>
              <a:t>        super().__init__()</a:t>
            </a:r>
            <a:endParaRPr lang="zh-CN" altLang="en-US"/>
          </a:p>
          <a:p>
            <a:pPr indent="0" fontAlgn="auto">
              <a:lnSpc>
                <a:spcPct val="100000"/>
              </a:lnSpc>
            </a:pPr>
            <a:r>
              <a:rPr lang="zh-CN" altLang="en-US">
                <a:sym typeface="+mn-ea"/>
              </a:rPr>
              <a:t>        self.conv1 = nn.Conv2d(1, 10, 5)  # 1: 灰度图片的通道，10：输出通道，5：kernel</a:t>
            </a:r>
            <a:endParaRPr lang="zh-CN" altLang="en-US"/>
          </a:p>
          <a:p>
            <a:pPr indent="0" fontAlgn="auto">
              <a:lnSpc>
                <a:spcPct val="100000"/>
              </a:lnSpc>
            </a:pPr>
            <a:r>
              <a:rPr lang="zh-CN" altLang="en-US">
                <a:sym typeface="+mn-ea"/>
              </a:rPr>
              <a:t>        self.conv2 = nn.Conv2d(10, 20, 3)  # 10: 输入通道，20: 输出通道，3: kernel</a:t>
            </a:r>
            <a:endParaRPr lang="zh-CN" altLang="en-US"/>
          </a:p>
          <a:p>
            <a:pPr indent="0" fontAlgn="auto">
              <a:lnSpc>
                <a:spcPct val="100000"/>
              </a:lnSpc>
            </a:pPr>
            <a:r>
              <a:rPr lang="zh-CN" altLang="en-US">
                <a:sym typeface="+mn-ea"/>
              </a:rPr>
              <a:t>        self.fc1 = nn.Linear(20 * 10 * 10, 500)  # 20*10*10: 输入通道， 500: 输出通道</a:t>
            </a:r>
            <a:endParaRPr lang="zh-CN" altLang="en-US"/>
          </a:p>
          <a:p>
            <a:pPr indent="0" fontAlgn="auto">
              <a:lnSpc>
                <a:spcPct val="100000"/>
              </a:lnSpc>
            </a:pPr>
            <a:r>
              <a:rPr lang="zh-CN" altLang="en-US">
                <a:sym typeface="+mn-ea"/>
              </a:rPr>
              <a:t>        self.fc2 = nn.Linear(500, 10)  # 500: 输入通道，10:输出通道</a:t>
            </a:r>
            <a:endParaRPr lang="zh-CN" altLang="en-US"/>
          </a:p>
          <a:p>
            <a:pPr indent="0" fontAlgn="auto">
              <a:lnSpc>
                <a:spcPct val="100000"/>
              </a:lnSpc>
            </a:pPr>
            <a:r>
              <a:rPr lang="zh-CN" altLang="en-US">
                <a:sym typeface="+mn-ea"/>
              </a:rPr>
              <a:t>    def forward(self, x):</a:t>
            </a:r>
            <a:endParaRPr lang="zh-CN" altLang="en-US"/>
          </a:p>
          <a:p>
            <a:pPr indent="0" fontAlgn="auto">
              <a:lnSpc>
                <a:spcPct val="100000"/>
              </a:lnSpc>
            </a:pPr>
            <a:r>
              <a:rPr lang="zh-CN" altLang="en-US">
                <a:sym typeface="+mn-ea"/>
              </a:rPr>
              <a:t>        input_size = x.size(0)  # batch_size</a:t>
            </a:r>
            <a:endParaRPr lang="zh-CN" altLang="en-US"/>
          </a:p>
          <a:p>
            <a:pPr indent="0" fontAlgn="auto">
              <a:lnSpc>
                <a:spcPct val="100000"/>
              </a:lnSpc>
            </a:pPr>
            <a:r>
              <a:rPr lang="zh-CN" altLang="en-US">
                <a:sym typeface="+mn-ea"/>
              </a:rPr>
              <a:t>        x = self.conv1(x)  # 输入: batch*1*28*28, 输出: batch*10*24*24 （28-5+1）</a:t>
            </a:r>
            <a:endParaRPr lang="zh-CN" altLang="en-US"/>
          </a:p>
          <a:p>
            <a:pPr indent="0" fontAlgn="auto">
              <a:lnSpc>
                <a:spcPct val="100000"/>
              </a:lnSpc>
            </a:pPr>
            <a:r>
              <a:rPr lang="zh-CN" altLang="en-US">
                <a:sym typeface="+mn-ea"/>
              </a:rPr>
              <a:t>        x = F.relu(x)  # 保持shape不变，输出：batch*10*24*24</a:t>
            </a:r>
            <a:endParaRPr lang="zh-CN" altLang="en-US"/>
          </a:p>
          <a:p>
            <a:pPr indent="0" fontAlgn="auto">
              <a:lnSpc>
                <a:spcPct val="100000"/>
              </a:lnSpc>
            </a:pPr>
            <a:r>
              <a:rPr lang="zh-CN" altLang="en-US">
                <a:sym typeface="+mn-ea"/>
              </a:rPr>
              <a:t>        x = F.max_pool2d(x, 2, 2)  # 输入：batch*10*24*24, 输出: batch*10*12*12</a:t>
            </a:r>
            <a:endParaRPr lang="zh-CN" altLang="en-US"/>
          </a:p>
          <a:p>
            <a:pPr indent="0" fontAlgn="auto">
              <a:lnSpc>
                <a:spcPct val="100000"/>
              </a:lnSpc>
            </a:pPr>
            <a:r>
              <a:rPr lang="zh-CN" altLang="en-US">
                <a:sym typeface="+mn-ea"/>
              </a:rPr>
              <a:t>        x = self.conv2(x)  # 输入: batch*10*12*12, 输出: batch*20*10*10</a:t>
            </a:r>
            <a:endParaRPr lang="zh-CN" altLang="en-US"/>
          </a:p>
          <a:p>
            <a:pPr indent="0" fontAlgn="auto">
              <a:lnSpc>
                <a:spcPct val="100000"/>
              </a:lnSpc>
            </a:pPr>
            <a:r>
              <a:rPr lang="zh-CN" altLang="en-US">
                <a:sym typeface="+mn-ea"/>
              </a:rPr>
              <a:t>        x = F.relu(x)  # 保持shape不变，输出：batch*20*10*10</a:t>
            </a:r>
            <a:endParaRPr lang="zh-CN" altLang="en-US"/>
          </a:p>
          <a:p>
            <a:pPr indent="0" fontAlgn="auto">
              <a:lnSpc>
                <a:spcPct val="100000"/>
              </a:lnSpc>
            </a:pPr>
            <a:r>
              <a:rPr lang="zh-CN" altLang="en-US">
                <a:sym typeface="+mn-ea"/>
              </a:rPr>
              <a:t>        x = x.view(input_size, -1)  # 拉平，-1 自动计算维度， 20*10*10=2000</a:t>
            </a:r>
            <a:endParaRPr lang="zh-CN" altLang="en-US"/>
          </a:p>
          <a:p>
            <a:pPr indent="0" fontAlgn="auto">
              <a:lnSpc>
                <a:spcPct val="100000"/>
              </a:lnSpc>
            </a:pPr>
            <a:r>
              <a:rPr lang="zh-CN" altLang="en-US">
                <a:sym typeface="+mn-ea"/>
              </a:rPr>
              <a:t>        x = self.fc1(x)  # 输入: batch*2000, 输出: batch*500</a:t>
            </a:r>
            <a:endParaRPr lang="zh-CN" altLang="en-US"/>
          </a:p>
          <a:p>
            <a:pPr indent="0" fontAlgn="auto">
              <a:lnSpc>
                <a:spcPct val="100000"/>
              </a:lnSpc>
            </a:pPr>
            <a:r>
              <a:rPr lang="zh-CN" altLang="en-US">
                <a:sym typeface="+mn-ea"/>
              </a:rPr>
              <a:t>        x = F.relu(x)  # 保持shape不变，输出: batch*500</a:t>
            </a:r>
            <a:endParaRPr lang="zh-CN" altLang="en-US"/>
          </a:p>
          <a:p>
            <a:pPr indent="0" fontAlgn="auto">
              <a:lnSpc>
                <a:spcPct val="100000"/>
              </a:lnSpc>
            </a:pPr>
            <a:r>
              <a:rPr lang="zh-CN" altLang="en-US">
                <a:sym typeface="+mn-ea"/>
              </a:rPr>
              <a:t>        x = self.fc2(x)  # 输入: batch*500, 输出: 10</a:t>
            </a:r>
            <a:endParaRPr lang="zh-CN" altLang="en-US"/>
          </a:p>
          <a:p>
            <a:pPr indent="0" fontAlgn="auto">
              <a:lnSpc>
                <a:spcPct val="100000"/>
              </a:lnSpc>
            </a:pPr>
            <a:r>
              <a:rPr lang="zh-CN" altLang="en-US">
                <a:sym typeface="+mn-ea"/>
              </a:rPr>
              <a:t>        output = F.log_softmax(x, dim=1)  # 计算分类后，每个数字的对数概率值</a:t>
            </a:r>
            <a:endParaRPr lang="zh-CN" altLang="en-US"/>
          </a:p>
          <a:p>
            <a:pPr indent="0" fontAlgn="auto">
              <a:lnSpc>
                <a:spcPct val="100000"/>
              </a:lnSpc>
            </a:pPr>
            <a:r>
              <a:rPr lang="zh-CN" altLang="en-US">
                <a:sym typeface="+mn-ea"/>
              </a:rPr>
              <a:t>        return output</a:t>
            </a: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3"/>
          <a:srcRect r="1718" b="20741"/>
          <a:stretch>
            <a:fillRect/>
          </a:stretch>
        </p:blipFill>
        <p:spPr>
          <a:xfrm>
            <a:off x="7458075" y="5571490"/>
            <a:ext cx="3632200" cy="543560"/>
          </a:xfrm>
          <a:prstGeom prst="rect">
            <a:avLst/>
          </a:prstGeom>
        </p:spPr>
      </p:pic>
      <p:sp>
        <p:nvSpPr>
          <p:cNvPr id="3" name="文本框 2"/>
          <p:cNvSpPr txBox="1"/>
          <p:nvPr/>
        </p:nvSpPr>
        <p:spPr>
          <a:xfrm>
            <a:off x="9366186" y="1448371"/>
            <a:ext cx="1787525" cy="368300"/>
          </a:xfrm>
          <a:prstGeom prst="rect">
            <a:avLst/>
          </a:prstGeom>
          <a:noFill/>
        </p:spPr>
        <p:txBody>
          <a:bodyPr wrap="none" rtlCol="0" anchor="t">
            <a:spAutoFit/>
          </a:bodyPr>
          <a:lstStyle/>
          <a:p>
            <a:pPr algn="l"/>
            <a:r>
              <a:rPr lang="en-US" altLang="zh-CN"/>
              <a:t>y’ = (y-x)/step + 1</a:t>
            </a:r>
          </a:p>
        </p:txBody>
      </p:sp>
      <p:sp>
        <p:nvSpPr>
          <p:cNvPr id="5" name="文本框 4"/>
          <p:cNvSpPr txBox="1"/>
          <p:nvPr/>
        </p:nvSpPr>
        <p:spPr>
          <a:xfrm>
            <a:off x="9366250" y="1087755"/>
            <a:ext cx="1946910" cy="487045"/>
          </a:xfrm>
          <a:prstGeom prst="rect">
            <a:avLst/>
          </a:prstGeom>
          <a:noFill/>
        </p:spPr>
        <p:txBody>
          <a:bodyPr wrap="square" rtlCol="0">
            <a:noAutofit/>
          </a:bodyPr>
          <a:lstStyle/>
          <a:p>
            <a:r>
              <a:rPr lang="en-US" altLang="zh-CN"/>
              <a:t>(y’-1)*step+x = y</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63270" y="1088390"/>
            <a:ext cx="10673715" cy="5769610"/>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13665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630278"/>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243840" y="744220"/>
            <a:ext cx="2372360" cy="5200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补充知识点</a:t>
            </a:r>
          </a:p>
        </p:txBody>
      </p:sp>
      <p:sp>
        <p:nvSpPr>
          <p:cNvPr id="20" name="文本框 19"/>
          <p:cNvSpPr txBox="1"/>
          <p:nvPr/>
        </p:nvSpPr>
        <p:spPr>
          <a:xfrm>
            <a:off x="980440" y="1264286"/>
            <a:ext cx="10173335" cy="1965932"/>
          </a:xfrm>
          <a:prstGeom prst="rect">
            <a:avLst/>
          </a:prstGeom>
          <a:noFill/>
        </p:spPr>
        <p:txBody>
          <a:bodyPr wrap="square" rtlCol="0">
            <a:noAutofit/>
          </a:bodyPr>
          <a:lstStyle/>
          <a:p>
            <a:pPr algn="l" latinLnBrk="1"/>
            <a:r>
              <a:rPr lang="en" altLang="zh-CN" b="1" i="0" dirty="0">
                <a:solidFill>
                  <a:srgbClr val="222226"/>
                </a:solidFill>
                <a:effectLst/>
                <a:highlight>
                  <a:srgbClr val="FFFFFF"/>
                </a:highlight>
                <a:latin typeface="PingFang SC" panose="020B0400000000000000" pitchFamily="34" charset="-122"/>
                <a:ea typeface="PingFang SC" panose="020B0400000000000000" pitchFamily="34" charset="-122"/>
              </a:rPr>
              <a:t>CNN</a:t>
            </a:r>
            <a:r>
              <a:rPr lang="zh-CN" altLang="en-US" b="1" i="0" dirty="0">
                <a:solidFill>
                  <a:srgbClr val="222226"/>
                </a:solidFill>
                <a:effectLst/>
                <a:highlight>
                  <a:srgbClr val="FFFFFF"/>
                </a:highlight>
                <a:latin typeface="PingFang SC" panose="020B0400000000000000" pitchFamily="34" charset="-122"/>
                <a:ea typeface="PingFang SC" panose="020B0400000000000000" pitchFamily="34" charset="-122"/>
              </a:rPr>
              <a:t>中卷积核数和输出通道数的关系</a:t>
            </a:r>
          </a:p>
          <a:p>
            <a:br>
              <a:rPr lang="zh-CN" altLang="en-US" dirty="0"/>
            </a:br>
            <a:r>
              <a:rPr lang="en" altLang="zh-CN" b="0" i="0" dirty="0">
                <a:solidFill>
                  <a:srgbClr val="000000"/>
                </a:solidFill>
                <a:effectLst/>
                <a:highlight>
                  <a:srgbClr val="FAFAFA"/>
                </a:highlight>
                <a:latin typeface="Source Code Pro" panose="020F0502020204030204" pitchFamily="34" charset="0"/>
              </a:rPr>
              <a:t>CNN</a:t>
            </a:r>
            <a:r>
              <a:rPr lang="zh-CN" altLang="en-US" b="0" i="0" dirty="0">
                <a:solidFill>
                  <a:srgbClr val="000000"/>
                </a:solidFill>
                <a:effectLst/>
                <a:highlight>
                  <a:srgbClr val="FAFAFA"/>
                </a:highlight>
                <a:latin typeface="Source Code Pro" panose="020F0502020204030204" pitchFamily="34" charset="0"/>
              </a:rPr>
              <a:t>的卷积核通道数 </a:t>
            </a:r>
            <a:r>
              <a:rPr lang="en-US" altLang="zh-CN" b="0" i="0" dirty="0">
                <a:solidFill>
                  <a:srgbClr val="A67F59"/>
                </a:solidFill>
                <a:effectLst/>
                <a:latin typeface="Source Code Pro" panose="020F0502020204030204" pitchFamily="34" charset="0"/>
              </a:rPr>
              <a:t>=</a:t>
            </a:r>
            <a:r>
              <a:rPr lang="zh-CN" altLang="en-US" b="0" i="0" dirty="0">
                <a:solidFill>
                  <a:srgbClr val="000000"/>
                </a:solidFill>
                <a:effectLst/>
                <a:highlight>
                  <a:srgbClr val="FAFAFA"/>
                </a:highlight>
                <a:latin typeface="Source Code Pro" panose="020F0502020204030204" pitchFamily="34" charset="0"/>
              </a:rPr>
              <a:t> 卷积输入层的通道数； </a:t>
            </a:r>
            <a:endParaRPr lang="en-US" altLang="zh-CN" b="0" i="0" dirty="0">
              <a:solidFill>
                <a:srgbClr val="000000"/>
              </a:solidFill>
              <a:effectLst/>
              <a:highlight>
                <a:srgbClr val="FAFAFA"/>
              </a:highlight>
              <a:latin typeface="Source Code Pro" panose="020F0502020204030204" pitchFamily="34" charset="0"/>
            </a:endParaRPr>
          </a:p>
          <a:p>
            <a:endParaRPr lang="en-US" altLang="zh-CN" dirty="0">
              <a:solidFill>
                <a:srgbClr val="000000"/>
              </a:solidFill>
              <a:highlight>
                <a:srgbClr val="FAFAFA"/>
              </a:highlight>
              <a:latin typeface="Source Code Pro" panose="020F0502020204030204" pitchFamily="34" charset="0"/>
            </a:endParaRPr>
          </a:p>
          <a:p>
            <a:r>
              <a:rPr lang="en" altLang="zh-CN" b="0" i="0" dirty="0">
                <a:solidFill>
                  <a:srgbClr val="000000"/>
                </a:solidFill>
                <a:effectLst/>
                <a:highlight>
                  <a:srgbClr val="FAFAFA"/>
                </a:highlight>
                <a:latin typeface="Source Code Pro" panose="020F0502020204030204" pitchFamily="34" charset="0"/>
              </a:rPr>
              <a:t>CNN</a:t>
            </a:r>
            <a:r>
              <a:rPr lang="zh-CN" altLang="en-US" b="0" i="0" dirty="0">
                <a:solidFill>
                  <a:srgbClr val="000000"/>
                </a:solidFill>
                <a:effectLst/>
                <a:highlight>
                  <a:srgbClr val="FAFAFA"/>
                </a:highlight>
                <a:latin typeface="Source Code Pro" panose="020F0502020204030204" pitchFamily="34" charset="0"/>
              </a:rPr>
              <a:t>的卷积输出层通道数 </a:t>
            </a:r>
            <a:r>
              <a:rPr lang="en-US" altLang="zh-CN" b="0" i="0" dirty="0">
                <a:solidFill>
                  <a:srgbClr val="A67F59"/>
                </a:solidFill>
                <a:effectLst/>
                <a:latin typeface="Source Code Pro" panose="020F0502020204030204" pitchFamily="34" charset="0"/>
              </a:rPr>
              <a:t>=</a:t>
            </a:r>
            <a:r>
              <a:rPr lang="zh-CN" altLang="en-US" b="0" i="0" dirty="0">
                <a:solidFill>
                  <a:srgbClr val="000000"/>
                </a:solidFill>
                <a:effectLst/>
                <a:highlight>
                  <a:srgbClr val="FAFAFA"/>
                </a:highlight>
                <a:latin typeface="Source Code Pro" panose="020F0502020204030204" pitchFamily="34" charset="0"/>
              </a:rPr>
              <a:t> 卷积核的个数；</a:t>
            </a:r>
            <a:endParaRPr lang="en-US" altLang="zh-CN" b="0" i="0" dirty="0">
              <a:solidFill>
                <a:srgbClr val="000000"/>
              </a:solidFill>
              <a:effectLst/>
              <a:highlight>
                <a:srgbClr val="FAFAFA"/>
              </a:highlight>
              <a:latin typeface="Source Code Pro" panose="020F0502020204030204" pitchFamily="34" charset="0"/>
            </a:endParaRPr>
          </a:p>
          <a:p>
            <a:endParaRPr lang="en-US" altLang="zh-CN" dirty="0">
              <a:solidFill>
                <a:srgbClr val="000000"/>
              </a:solidFill>
              <a:highlight>
                <a:srgbClr val="FAFAFA"/>
              </a:highlight>
              <a:latin typeface="Source Code Pro" panose="020F0502020204030204" pitchFamily="34" charset="0"/>
              <a:ea typeface="微软雅黑" panose="020B0503020204020204" charset="-122"/>
              <a:cs typeface="微软雅黑" panose="020B0503020204020204" charset="-122"/>
              <a:sym typeface="+mn-ea"/>
            </a:endParaRPr>
          </a:p>
          <a:p>
            <a:endParaRPr lang="en-US" altLang="zh-CN" dirty="0">
              <a:solidFill>
                <a:srgbClr val="000000"/>
              </a:solidFill>
              <a:highlight>
                <a:srgbClr val="FAFAFA"/>
              </a:highlight>
              <a:latin typeface="Source Code Pro" panose="020F0502020204030204" pitchFamily="34" charset="0"/>
              <a:ea typeface="微软雅黑" panose="020B0503020204020204" charset="-122"/>
              <a:cs typeface="微软雅黑" panose="020B0503020204020204" charset="-122"/>
              <a:sym typeface="+mn-ea"/>
            </a:endParaRPr>
          </a:p>
          <a:p>
            <a:endParaRPr lang="en-US" altLang="zh-CN" dirty="0">
              <a:solidFill>
                <a:srgbClr val="000000"/>
              </a:solidFill>
              <a:highlight>
                <a:srgbClr val="FAFAFA"/>
              </a:highlight>
              <a:latin typeface="Source Code Pro" panose="020F0502020204030204" pitchFamily="34" charset="0"/>
              <a:ea typeface="微软雅黑" panose="020B0503020204020204" charset="-122"/>
              <a:cs typeface="微软雅黑" panose="020B0503020204020204" charset="-122"/>
              <a:sym typeface="+mn-ea"/>
            </a:endParaRPr>
          </a:p>
          <a:p>
            <a:endParaRPr lang="en-US" altLang="zh-CN" dirty="0">
              <a:solidFill>
                <a:srgbClr val="000000"/>
              </a:solidFill>
              <a:highlight>
                <a:srgbClr val="FAFAFA"/>
              </a:highlight>
              <a:latin typeface="Source Code Pro" panose="020F0502020204030204" pitchFamily="34" charset="0"/>
              <a:ea typeface="微软雅黑" panose="020B0503020204020204" charset="-122"/>
              <a:cs typeface="微软雅黑" panose="020B0503020204020204" charset="-122"/>
              <a:sym typeface="+mn-ea"/>
            </a:endParaRPr>
          </a:p>
          <a:p>
            <a:endParaRPr lang="en-US" altLang="zh-CN" dirty="0">
              <a:solidFill>
                <a:srgbClr val="000000"/>
              </a:solidFill>
              <a:highlight>
                <a:srgbClr val="FAFAFA"/>
              </a:highlight>
              <a:latin typeface="Source Code Pro" panose="020F0502020204030204" pitchFamily="34" charset="0"/>
              <a:ea typeface="微软雅黑" panose="020B0503020204020204" charset="-122"/>
              <a:cs typeface="微软雅黑" panose="020B0503020204020204" charset="-122"/>
              <a:sym typeface="+mn-ea"/>
            </a:endParaRPr>
          </a:p>
          <a:p>
            <a:endParaRPr lang="en-US" altLang="zh-CN" dirty="0">
              <a:solidFill>
                <a:srgbClr val="000000"/>
              </a:solidFill>
              <a:highlight>
                <a:srgbClr val="FAFAFA"/>
              </a:highlight>
              <a:latin typeface="Source Code Pro" panose="020F0502020204030204" pitchFamily="34" charset="0"/>
              <a:ea typeface="微软雅黑" panose="020B0503020204020204" charset="-122"/>
              <a:cs typeface="微软雅黑" panose="020B0503020204020204" charset="-122"/>
              <a:sym typeface="+mn-ea"/>
            </a:endParaRPr>
          </a:p>
          <a:p>
            <a:endParaRPr lang="en-US" altLang="zh-CN" dirty="0">
              <a:solidFill>
                <a:srgbClr val="000000"/>
              </a:solidFill>
              <a:highlight>
                <a:srgbClr val="FAFAFA"/>
              </a:highlight>
              <a:latin typeface="Source Code Pro" panose="020F0502020204030204" pitchFamily="34" charset="0"/>
              <a:ea typeface="微软雅黑" panose="020B0503020204020204" charset="-122"/>
              <a:cs typeface="微软雅黑" panose="020B0503020204020204" charset="-122"/>
              <a:sym typeface="+mn-ea"/>
            </a:endParaRPr>
          </a:p>
        </p:txBody>
      </p:sp>
      <p:pic>
        <p:nvPicPr>
          <p:cNvPr id="9" name="图片 8" descr="图示, 示意图&#10;&#10;描述已自动生成">
            <a:extLst>
              <a:ext uri="{FF2B5EF4-FFF2-40B4-BE49-F238E27FC236}">
                <a16:creationId xmlns:a16="http://schemas.microsoft.com/office/drawing/2014/main" id="{405BB6ED-7C3D-67E2-0EC5-0594A59AF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681" y="1431925"/>
            <a:ext cx="6439600" cy="5336623"/>
          </a:xfrm>
          <a:prstGeom prst="rect">
            <a:avLst/>
          </a:prstGeom>
        </p:spPr>
      </p:pic>
      <p:sp>
        <p:nvSpPr>
          <p:cNvPr id="10" name="文本框 9">
            <a:extLst>
              <a:ext uri="{FF2B5EF4-FFF2-40B4-BE49-F238E27FC236}">
                <a16:creationId xmlns:a16="http://schemas.microsoft.com/office/drawing/2014/main" id="{E5AC3B3B-895C-2D45-49D0-4C911BF80EB8}"/>
              </a:ext>
            </a:extLst>
          </p:cNvPr>
          <p:cNvSpPr txBox="1"/>
          <p:nvPr/>
        </p:nvSpPr>
        <p:spPr>
          <a:xfrm>
            <a:off x="982649" y="3627783"/>
            <a:ext cx="4545718" cy="1477328"/>
          </a:xfrm>
          <a:prstGeom prst="rect">
            <a:avLst/>
          </a:prstGeom>
          <a:noFill/>
        </p:spPr>
        <p:txBody>
          <a:bodyPr wrap="square" rtlCol="0">
            <a:spAutoFit/>
          </a:bodyPr>
          <a:lstStyle/>
          <a:p>
            <a:r>
              <a:rPr lang="zh-CN" altLang="en-US" b="0" i="0" dirty="0">
                <a:solidFill>
                  <a:srgbClr val="4D4D4D"/>
                </a:solidFill>
                <a:effectLst/>
                <a:highlight>
                  <a:srgbClr val="FFFFFF"/>
                </a:highlight>
                <a:latin typeface="-apple-system"/>
              </a:rPr>
              <a:t>输入是</a:t>
            </a:r>
            <a:r>
              <a:rPr lang="en-US" altLang="zh-CN" b="0" i="0" dirty="0">
                <a:solidFill>
                  <a:srgbClr val="4D4D4D"/>
                </a:solidFill>
                <a:effectLst/>
                <a:highlight>
                  <a:srgbClr val="FFFFFF"/>
                </a:highlight>
                <a:latin typeface="-apple-system"/>
              </a:rPr>
              <a:t>3</a:t>
            </a:r>
            <a:r>
              <a:rPr lang="zh-CN" altLang="en-US" b="0" i="0" dirty="0">
                <a:solidFill>
                  <a:srgbClr val="4D4D4D"/>
                </a:solidFill>
                <a:effectLst/>
                <a:highlight>
                  <a:srgbClr val="FFFFFF"/>
                </a:highlight>
                <a:latin typeface="-apple-system"/>
              </a:rPr>
              <a:t>通道，输出是</a:t>
            </a:r>
            <a:r>
              <a:rPr lang="en-US" altLang="zh-CN" b="0" i="0" dirty="0">
                <a:solidFill>
                  <a:srgbClr val="4D4D4D"/>
                </a:solidFill>
                <a:effectLst/>
                <a:highlight>
                  <a:srgbClr val="FFFFFF"/>
                </a:highlight>
                <a:latin typeface="-apple-system"/>
              </a:rPr>
              <a:t>2</a:t>
            </a:r>
            <a:r>
              <a:rPr lang="zh-CN" altLang="en-US" b="0" i="0" dirty="0">
                <a:solidFill>
                  <a:srgbClr val="4D4D4D"/>
                </a:solidFill>
                <a:effectLst/>
                <a:highlight>
                  <a:srgbClr val="FFFFFF"/>
                </a:highlight>
                <a:latin typeface="-apple-system"/>
              </a:rPr>
              <a:t>通道。所以有</a:t>
            </a:r>
            <a:r>
              <a:rPr lang="en-US" altLang="zh-CN" b="0" i="0" dirty="0">
                <a:solidFill>
                  <a:srgbClr val="4D4D4D"/>
                </a:solidFill>
                <a:effectLst/>
                <a:highlight>
                  <a:srgbClr val="FFFFFF"/>
                </a:highlight>
                <a:latin typeface="-apple-system"/>
              </a:rPr>
              <a:t>2</a:t>
            </a:r>
            <a:r>
              <a:rPr lang="zh-CN" altLang="en-US" b="0" i="0" dirty="0">
                <a:solidFill>
                  <a:srgbClr val="4D4D4D"/>
                </a:solidFill>
                <a:effectLst/>
                <a:highlight>
                  <a:srgbClr val="FFFFFF"/>
                </a:highlight>
                <a:latin typeface="-apple-system"/>
              </a:rPr>
              <a:t>个卷积核（对应输出通道数），每个卷积核是</a:t>
            </a:r>
            <a:r>
              <a:rPr lang="en-US" altLang="zh-CN" b="0" i="0" dirty="0">
                <a:solidFill>
                  <a:srgbClr val="4D4D4D"/>
                </a:solidFill>
                <a:effectLst/>
                <a:highlight>
                  <a:srgbClr val="FFFFFF"/>
                </a:highlight>
                <a:latin typeface="-apple-system"/>
              </a:rPr>
              <a:t>3</a:t>
            </a:r>
            <a:r>
              <a:rPr lang="zh-CN" altLang="en-US" b="0" i="0" dirty="0">
                <a:solidFill>
                  <a:srgbClr val="4D4D4D"/>
                </a:solidFill>
                <a:effectLst/>
                <a:highlight>
                  <a:srgbClr val="FFFFFF"/>
                </a:highlight>
                <a:latin typeface="-apple-system"/>
              </a:rPr>
              <a:t>通道的（对应输入通道数），卷积核的大小是</a:t>
            </a:r>
            <a:r>
              <a:rPr lang="en-US" altLang="zh-CN" b="0" i="0" dirty="0">
                <a:solidFill>
                  <a:srgbClr val="4D4D4D"/>
                </a:solidFill>
                <a:effectLst/>
                <a:highlight>
                  <a:srgbClr val="FFFFFF"/>
                </a:highlight>
                <a:latin typeface="-apple-system"/>
              </a:rPr>
              <a:t>3*3</a:t>
            </a:r>
            <a:r>
              <a:rPr lang="zh-CN" altLang="en-US" b="0" i="0" dirty="0">
                <a:solidFill>
                  <a:srgbClr val="4D4D4D"/>
                </a:solidFill>
                <a:effectLst/>
                <a:highlight>
                  <a:srgbClr val="FFFFFF"/>
                </a:highlight>
                <a:latin typeface="-apple-system"/>
              </a:rPr>
              <a:t>的。</a:t>
            </a:r>
            <a:endParaRPr lang="zh-CN" altLang="en-US" dirty="0">
              <a:latin typeface="微软雅黑" panose="020B0503020204020204" charset="-122"/>
              <a:ea typeface="微软雅黑" panose="020B0503020204020204" charset="-122"/>
              <a:cs typeface="微软雅黑" panose="020B0503020204020204" charset="-122"/>
              <a:sym typeface="+mn-ea"/>
            </a:endParaRPr>
          </a:p>
          <a:p>
            <a:endParaRPr kumimoji="1" lang="zh-CN" altLang="en-US" dirty="0"/>
          </a:p>
        </p:txBody>
      </p:sp>
    </p:spTree>
    <p:extLst>
      <p:ext uri="{BB962C8B-B14F-4D97-AF65-F5344CB8AC3E}">
        <p14:creationId xmlns:p14="http://schemas.microsoft.com/office/powerpoint/2010/main" val="2911369579"/>
      </p:ext>
    </p:extLst>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210"/>
          <p:cNvSpPr/>
          <p:nvPr/>
        </p:nvSpPr>
        <p:spPr>
          <a:xfrm>
            <a:off x="5670129" y="3726013"/>
            <a:ext cx="1574790" cy="28469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1" rIns="68580" bIns="34291">
            <a:spAutoFit/>
          </a:bodyPr>
          <a:lstStyle/>
          <a:p>
            <a:pPr lvl="0" algn="l"/>
            <a:r>
              <a:rPr lang="zh-CN" altLang="en-US" sz="1400" b="1" dirty="0">
                <a:solidFill>
                  <a:schemeClr val="bg1"/>
                </a:solidFill>
                <a:cs typeface="+mn-ea"/>
                <a:sym typeface="+mn-lt"/>
              </a:rPr>
              <a:t>点击此处添加标题</a:t>
            </a:r>
          </a:p>
        </p:txBody>
      </p:sp>
      <p:sp>
        <p:nvSpPr>
          <p:cNvPr id="3" name="文本框 2"/>
          <p:cNvSpPr txBox="1"/>
          <p:nvPr/>
        </p:nvSpPr>
        <p:spPr>
          <a:xfrm>
            <a:off x="3558058" y="3014162"/>
            <a:ext cx="3447034" cy="714962"/>
          </a:xfrm>
          <a:prstGeom prst="roundRect">
            <a:avLst/>
          </a:prstGeom>
          <a:noFill/>
        </p:spPr>
        <p:txBody>
          <a:bodyPr wrap="square" rtlCol="0">
            <a:spAutoFit/>
          </a:bodyPr>
          <a:lstStyle/>
          <a:p>
            <a:r>
              <a:rPr lang="zh-CN" altLang="en-US" sz="3600" b="1" spc="-225"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grpSp>
        <p:nvGrpSpPr>
          <p:cNvPr id="4" name="组合 3"/>
          <p:cNvGrpSpPr/>
          <p:nvPr/>
        </p:nvGrpSpPr>
        <p:grpSpPr>
          <a:xfrm>
            <a:off x="2810453" y="3150704"/>
            <a:ext cx="478533" cy="393571"/>
            <a:chOff x="5640108" y="966369"/>
            <a:chExt cx="476097" cy="391567"/>
          </a:xfrm>
        </p:grpSpPr>
        <p:sp>
          <p:nvSpPr>
            <p:cNvPr id="5" name="椭圆 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6" name="文本框 17"/>
            <p:cNvSpPr txBox="1"/>
            <p:nvPr/>
          </p:nvSpPr>
          <p:spPr>
            <a:xfrm>
              <a:off x="5640108" y="975817"/>
              <a:ext cx="476097" cy="366425"/>
            </a:xfrm>
            <a:prstGeom prst="rect">
              <a:avLst/>
            </a:prstGeom>
            <a:noFill/>
          </p:spPr>
          <p:txBody>
            <a:bodyPr wrap="square" rtlCol="0">
              <a:spAutoFit/>
            </a:bodyPr>
            <a:lstStyle/>
            <a:p>
              <a:pPr algn="ctr">
                <a:defRPr/>
              </a:pPr>
              <a:r>
                <a:rPr lang="en-US" altLang="zh-CN" sz="1800" dirty="0">
                  <a:solidFill>
                    <a:schemeClr val="bg1"/>
                  </a:solidFill>
                  <a:cs typeface="+mn-ea"/>
                  <a:sym typeface="+mn-lt"/>
                </a:rPr>
                <a:t>2</a:t>
              </a:r>
            </a:p>
          </p:txBody>
        </p:sp>
      </p:grpSp>
      <p:sp>
        <p:nvSpPr>
          <p:cNvPr id="7" name="文本框 6"/>
          <p:cNvSpPr txBox="1"/>
          <p:nvPr/>
        </p:nvSpPr>
        <p:spPr>
          <a:xfrm>
            <a:off x="4755651" y="642625"/>
            <a:ext cx="2147299" cy="1015663"/>
          </a:xfrm>
          <a:prstGeom prst="rect">
            <a:avLst/>
          </a:prstGeom>
          <a:noFill/>
        </p:spPr>
        <p:txBody>
          <a:bodyPr vert="horz" wrap="square" rtlCol="0">
            <a:spAutoFit/>
          </a:bodyPr>
          <a:lstStyle/>
          <a:p>
            <a:r>
              <a:rPr lang="zh-CN" altLang="en-US" sz="6000" b="1" spc="-225" dirty="0">
                <a:solidFill>
                  <a:srgbClr val="1B4367"/>
                </a:solidFill>
                <a:latin typeface="华文楷体" panose="02010600040101010101" pitchFamily="2" charset="-122"/>
                <a:ea typeface="华文楷体" panose="02010600040101010101" pitchFamily="2" charset="-122"/>
                <a:cs typeface="+mn-ea"/>
                <a:sym typeface="+mn-lt"/>
              </a:rPr>
              <a:t>目 录</a:t>
            </a:r>
          </a:p>
        </p:txBody>
      </p:sp>
      <p:sp>
        <p:nvSpPr>
          <p:cNvPr id="8" name="文本框 10"/>
          <p:cNvSpPr txBox="1"/>
          <p:nvPr/>
        </p:nvSpPr>
        <p:spPr>
          <a:xfrm>
            <a:off x="3557905" y="3856355"/>
            <a:ext cx="6438900" cy="1374775"/>
          </a:xfrm>
          <a:prstGeom prst="roundRect">
            <a:avLst/>
          </a:prstGeom>
          <a:noFill/>
        </p:spPr>
        <p:txBody>
          <a:bodyPr wrap="square" rtlCol="0">
            <a:noAutofit/>
          </a:bodyPr>
          <a:lstStyle/>
          <a:p>
            <a:r>
              <a:rPr lang="en-US" altLang="zh-CN" sz="3600" b="1" spc="-225" dirty="0">
                <a:solidFill>
                  <a:srgbClr val="1B4367"/>
                </a:solidFill>
                <a:latin typeface="华文楷体" panose="02010600040101010101" pitchFamily="2" charset="-122"/>
                <a:ea typeface="华文楷体" panose="02010600040101010101" pitchFamily="2" charset="-122"/>
                <a:cs typeface="+mn-ea"/>
                <a:sym typeface="+mn-lt"/>
              </a:rPr>
              <a:t>Attention	</a:t>
            </a:r>
            <a:endParaRPr lang="zh-CN" altLang="en-US" sz="3600" b="1" spc="-225" dirty="0">
              <a:solidFill>
                <a:srgbClr val="1B4367"/>
              </a:solidFill>
              <a:latin typeface="华文楷体" panose="02010600040101010101" pitchFamily="2" charset="-122"/>
              <a:ea typeface="华文楷体" panose="02010600040101010101" pitchFamily="2" charset="-122"/>
              <a:cs typeface="+mn-ea"/>
              <a:sym typeface="+mn-lt"/>
            </a:endParaRPr>
          </a:p>
        </p:txBody>
      </p:sp>
      <p:grpSp>
        <p:nvGrpSpPr>
          <p:cNvPr id="11" name="组合 10"/>
          <p:cNvGrpSpPr/>
          <p:nvPr/>
        </p:nvGrpSpPr>
        <p:grpSpPr>
          <a:xfrm>
            <a:off x="2819419" y="4048865"/>
            <a:ext cx="478533" cy="393571"/>
            <a:chOff x="5640108" y="966369"/>
            <a:chExt cx="476097" cy="391567"/>
          </a:xfrm>
        </p:grpSpPr>
        <p:sp>
          <p:nvSpPr>
            <p:cNvPr id="12" name="椭圆 11"/>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3" name="文本框 17"/>
            <p:cNvSpPr txBox="1"/>
            <p:nvPr/>
          </p:nvSpPr>
          <p:spPr>
            <a:xfrm>
              <a:off x="5640108" y="975817"/>
              <a:ext cx="476097" cy="366425"/>
            </a:xfrm>
            <a:prstGeom prst="rect">
              <a:avLst/>
            </a:prstGeom>
            <a:noFill/>
          </p:spPr>
          <p:txBody>
            <a:bodyPr wrap="square" rtlCol="0">
              <a:spAutoFit/>
            </a:bodyPr>
            <a:lstStyle/>
            <a:p>
              <a:pPr algn="ctr">
                <a:defRPr/>
              </a:pPr>
              <a:r>
                <a:rPr lang="en-US" altLang="zh-CN" sz="1800" dirty="0">
                  <a:solidFill>
                    <a:schemeClr val="bg1"/>
                  </a:solidFill>
                  <a:cs typeface="+mn-ea"/>
                  <a:sym typeface="+mn-lt"/>
                </a:rPr>
                <a:t>3</a:t>
              </a:r>
            </a:p>
          </p:txBody>
        </p:sp>
      </p:grpSp>
      <p:sp>
        <p:nvSpPr>
          <p:cNvPr id="14" name="文本框 10"/>
          <p:cNvSpPr txBox="1"/>
          <p:nvPr/>
        </p:nvSpPr>
        <p:spPr>
          <a:xfrm>
            <a:off x="3575477" y="4858743"/>
            <a:ext cx="3883261" cy="714962"/>
          </a:xfrm>
          <a:prstGeom prst="roundRect">
            <a:avLst/>
          </a:prstGeom>
          <a:noFill/>
        </p:spPr>
        <p:txBody>
          <a:bodyPr wrap="square" rtlCol="0">
            <a:spAutoFit/>
          </a:bodyPr>
          <a:lstStyle/>
          <a:p>
            <a:r>
              <a:rPr lang="zh-CN" altLang="en-US" sz="3600" b="1" spc="-225" dirty="0">
                <a:solidFill>
                  <a:srgbClr val="1B4367"/>
                </a:solidFill>
                <a:latin typeface="华文楷体" panose="02010600040101010101" pitchFamily="2" charset="-122"/>
                <a:ea typeface="华文楷体" panose="02010600040101010101" pitchFamily="2" charset="-122"/>
                <a:cs typeface="+mn-ea"/>
                <a:sym typeface="+mn-lt"/>
              </a:rPr>
              <a:t>图像标注</a:t>
            </a:r>
          </a:p>
        </p:txBody>
      </p:sp>
      <p:grpSp>
        <p:nvGrpSpPr>
          <p:cNvPr id="15" name="组合 14"/>
          <p:cNvGrpSpPr/>
          <p:nvPr/>
        </p:nvGrpSpPr>
        <p:grpSpPr>
          <a:xfrm>
            <a:off x="2846313" y="5048418"/>
            <a:ext cx="478533" cy="393571"/>
            <a:chOff x="5640108" y="966369"/>
            <a:chExt cx="476097" cy="391567"/>
          </a:xfrm>
        </p:grpSpPr>
        <p:sp>
          <p:nvSpPr>
            <p:cNvPr id="16" name="椭圆 15"/>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7" name="文本框 17"/>
            <p:cNvSpPr txBox="1"/>
            <p:nvPr/>
          </p:nvSpPr>
          <p:spPr>
            <a:xfrm>
              <a:off x="5640108" y="975817"/>
              <a:ext cx="476097" cy="366425"/>
            </a:xfrm>
            <a:prstGeom prst="rect">
              <a:avLst/>
            </a:prstGeom>
            <a:noFill/>
          </p:spPr>
          <p:txBody>
            <a:bodyPr wrap="square" rtlCol="0">
              <a:spAutoFit/>
            </a:bodyPr>
            <a:lstStyle/>
            <a:p>
              <a:pPr algn="ctr">
                <a:defRPr/>
              </a:pPr>
              <a:r>
                <a:rPr lang="en-US" altLang="zh-CN" sz="1800" dirty="0">
                  <a:solidFill>
                    <a:schemeClr val="bg1"/>
                  </a:solidFill>
                  <a:cs typeface="+mn-ea"/>
                  <a:sym typeface="+mn-lt"/>
                </a:rPr>
                <a:t>4</a:t>
              </a:r>
            </a:p>
          </p:txBody>
        </p:sp>
      </p:grpSp>
      <p:sp>
        <p:nvSpPr>
          <p:cNvPr id="2" name="文本框 1"/>
          <p:cNvSpPr txBox="1"/>
          <p:nvPr/>
        </p:nvSpPr>
        <p:spPr>
          <a:xfrm>
            <a:off x="3557905" y="2040255"/>
            <a:ext cx="6189980" cy="837565"/>
          </a:xfrm>
          <a:prstGeom prst="roundRect">
            <a:avLst/>
          </a:prstGeom>
          <a:noFill/>
        </p:spPr>
        <p:txBody>
          <a:bodyPr wrap="square" rtlCol="0">
            <a:noAutofit/>
          </a:bodyPr>
          <a:lstStyle/>
          <a:p>
            <a:r>
              <a:rPr lang="zh-CN" altLang="en-US" sz="3600" b="1" spc="-225"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3600" b="1" spc="-225"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3600" b="1" spc="-225" dirty="0">
                <a:solidFill>
                  <a:srgbClr val="1B4367"/>
                </a:solidFill>
                <a:latin typeface="华文楷体" panose="02010600040101010101" pitchFamily="2" charset="-122"/>
                <a:ea typeface="华文楷体" panose="02010600040101010101" pitchFamily="2" charset="-122"/>
                <a:cs typeface="+mn-ea"/>
                <a:sym typeface="+mn-lt"/>
              </a:rPr>
              <a:t>实现手写数字识别</a:t>
            </a:r>
            <a:r>
              <a:rPr lang="en-US" altLang="zh-CN" sz="3600" b="1" spc="-225" dirty="0">
                <a:solidFill>
                  <a:srgbClr val="1B4367"/>
                </a:solidFill>
                <a:latin typeface="华文楷体" panose="02010600040101010101" pitchFamily="2" charset="-122"/>
                <a:ea typeface="华文楷体" panose="02010600040101010101" pitchFamily="2" charset="-122"/>
                <a:cs typeface="+mn-ea"/>
                <a:sym typeface="+mn-lt"/>
              </a:rPr>
              <a:t>	</a:t>
            </a:r>
            <a:endParaRPr lang="zh-CN" altLang="en-US" sz="3600" b="1" spc="-225" dirty="0">
              <a:solidFill>
                <a:srgbClr val="1B4367"/>
              </a:solidFill>
              <a:latin typeface="华文楷体" panose="02010600040101010101" pitchFamily="2" charset="-122"/>
              <a:ea typeface="华文楷体" panose="02010600040101010101" pitchFamily="2" charset="-122"/>
              <a:cs typeface="+mn-ea"/>
              <a:sym typeface="+mn-lt"/>
            </a:endParaRPr>
          </a:p>
        </p:txBody>
      </p:sp>
      <p:grpSp>
        <p:nvGrpSpPr>
          <p:cNvPr id="9" name="组合 8"/>
          <p:cNvGrpSpPr/>
          <p:nvPr/>
        </p:nvGrpSpPr>
        <p:grpSpPr>
          <a:xfrm>
            <a:off x="2810453" y="2178519"/>
            <a:ext cx="478533" cy="393571"/>
            <a:chOff x="5640108" y="966369"/>
            <a:chExt cx="476097" cy="391567"/>
          </a:xfrm>
        </p:grpSpPr>
        <p:sp>
          <p:nvSpPr>
            <p:cNvPr id="10" name="椭圆 9"/>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cs typeface="+mn-ea"/>
                <a:sym typeface="+mn-lt"/>
              </a:endParaRPr>
            </a:p>
          </p:txBody>
        </p:sp>
        <p:sp>
          <p:nvSpPr>
            <p:cNvPr id="18" name="文本框 17"/>
            <p:cNvSpPr txBox="1"/>
            <p:nvPr/>
          </p:nvSpPr>
          <p:spPr>
            <a:xfrm>
              <a:off x="5640108" y="975817"/>
              <a:ext cx="476097" cy="367451"/>
            </a:xfrm>
            <a:prstGeom prst="rect">
              <a:avLst/>
            </a:prstGeom>
            <a:noFill/>
          </p:spPr>
          <p:txBody>
            <a:bodyPr wrap="square" rtlCol="0">
              <a:spAutoFit/>
            </a:bodyPr>
            <a:lstStyle/>
            <a:p>
              <a:pPr algn="ctr">
                <a:defRPr/>
              </a:pPr>
              <a:r>
                <a:rPr lang="en-US" altLang="zh-CN" sz="1800" dirty="0">
                  <a:solidFill>
                    <a:schemeClr val="bg1"/>
                  </a:solidFill>
                  <a:cs typeface="+mn-ea"/>
                  <a:sym typeface="+mn-lt"/>
                </a:rPr>
                <a:t>1</a:t>
              </a:r>
            </a:p>
          </p:txBody>
        </p:sp>
      </p:grpSp>
    </p:spTree>
  </p:cSld>
  <p:clrMapOvr>
    <a:masterClrMapping/>
  </p:clrMapOvr>
  <mc:AlternateContent xmlns:mc="http://schemas.openxmlformats.org/markup-compatibility/2006" xmlns:p14="http://schemas.microsoft.com/office/powerpoint/2010/main">
    <mc:Choice Requires="p14">
      <p:transition spd="slow" p14:dur="2000" advTm="3338"/>
    </mc:Choice>
    <mc:Fallback xmlns="">
      <p:transition spd="slow" advTm="333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1142365" y="5069840"/>
            <a:ext cx="10391140" cy="107696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1142365" y="3305175"/>
            <a:ext cx="10391140" cy="128841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13665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682348"/>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599440" y="2961005"/>
            <a:ext cx="2372360" cy="5200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sym typeface="+mn-ea"/>
              </a:rPr>
              <a:t>定义优化器</a:t>
            </a:r>
            <a:endParaRPr lang="zh-CN" altLang="en-US" sz="2400" dirty="0">
              <a:solidFill>
                <a:schemeClr val="tx1"/>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20" name="文本框 19"/>
          <p:cNvSpPr txBox="1"/>
          <p:nvPr/>
        </p:nvSpPr>
        <p:spPr>
          <a:xfrm>
            <a:off x="1497965" y="3539490"/>
            <a:ext cx="10173335" cy="78994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model = Digit().to(DEVICE)</a:t>
            </a:r>
            <a:endParaRPr lang="zh-CN" altLang="en-US">
              <a:latin typeface="微软雅黑" panose="020B0503020204020204" charset="-122"/>
              <a:ea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sym typeface="+mn-ea"/>
              </a:rPr>
              <a:t>optimizer = optim.Adam(model.parameters())</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3" name="矩形 2"/>
          <p:cNvSpPr/>
          <p:nvPr/>
        </p:nvSpPr>
        <p:spPr>
          <a:xfrm>
            <a:off x="1142365" y="1384300"/>
            <a:ext cx="10391140" cy="128841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4" name="矩形 3"/>
          <p:cNvSpPr/>
          <p:nvPr/>
        </p:nvSpPr>
        <p:spPr>
          <a:xfrm>
            <a:off x="599440" y="1040130"/>
            <a:ext cx="2372360" cy="5200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sym typeface="+mn-ea"/>
              </a:rPr>
              <a:t>定义超参数</a:t>
            </a:r>
          </a:p>
        </p:txBody>
      </p:sp>
      <p:sp>
        <p:nvSpPr>
          <p:cNvPr id="5" name="文本框 4"/>
          <p:cNvSpPr txBox="1"/>
          <p:nvPr/>
        </p:nvSpPr>
        <p:spPr>
          <a:xfrm>
            <a:off x="1497965" y="1618615"/>
            <a:ext cx="10173335" cy="78994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BATCH_SIZE = 16 # 批处理，每次处理的数据</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DEVICE = torch.device("cuda" if torch.cuda.is_available() else "cpu")  #使用CPU还是GPU</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EPOCHS = 10  # 轮次，一个数据集循环运行几次</a:t>
            </a:r>
          </a:p>
        </p:txBody>
      </p:sp>
      <p:sp>
        <p:nvSpPr>
          <p:cNvPr id="7" name="文本框 6"/>
          <p:cNvSpPr txBox="1"/>
          <p:nvPr/>
        </p:nvSpPr>
        <p:spPr>
          <a:xfrm>
            <a:off x="1524000" y="5226050"/>
            <a:ext cx="9109075" cy="79248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sym typeface="+mn-ea"/>
              </a:rPr>
              <a:t>参数：模型</a:t>
            </a:r>
            <a:r>
              <a:rPr lang="en-US" altLang="zh-CN">
                <a:latin typeface="微软雅黑" panose="020B0503020204020204" charset="-122"/>
                <a:ea typeface="微软雅黑" panose="020B0503020204020204" charset="-122"/>
                <a:cs typeface="微软雅黑" panose="020B0503020204020204" charset="-122"/>
                <a:sym typeface="+mn-ea"/>
              </a:rPr>
              <a:t>f(x,Ө)</a:t>
            </a:r>
            <a:r>
              <a:rPr lang="zh-CN" altLang="en-US">
                <a:latin typeface="微软雅黑" panose="020B0503020204020204" charset="-122"/>
                <a:ea typeface="微软雅黑" panose="020B0503020204020204" charset="-122"/>
                <a:cs typeface="微软雅黑" panose="020B0503020204020204" charset="-122"/>
                <a:sym typeface="+mn-ea"/>
              </a:rPr>
              <a:t>里的</a:t>
            </a:r>
            <a:r>
              <a:rPr lang="en-US" altLang="zh-CN">
                <a:latin typeface="微软雅黑" panose="020B0503020204020204" charset="-122"/>
                <a:ea typeface="微软雅黑" panose="020B0503020204020204" charset="-122"/>
                <a:cs typeface="微软雅黑" panose="020B0503020204020204" charset="-122"/>
                <a:sym typeface="+mn-ea"/>
              </a:rPr>
              <a:t>Ө</a:t>
            </a:r>
            <a:r>
              <a:rPr lang="zh-CN" altLang="en-US">
                <a:latin typeface="微软雅黑" panose="020B0503020204020204" charset="-122"/>
                <a:ea typeface="微软雅黑" panose="020B0503020204020204" charset="-122"/>
                <a:cs typeface="微软雅黑" panose="020B0503020204020204" charset="-122"/>
                <a:sym typeface="+mn-ea"/>
              </a:rPr>
              <a:t>成为模型的参数，可通过优化算法学习</a:t>
            </a:r>
          </a:p>
          <a:p>
            <a:r>
              <a:rPr lang="zh-CN" altLang="en-US">
                <a:latin typeface="微软雅黑" panose="020B0503020204020204" charset="-122"/>
                <a:ea typeface="微软雅黑" panose="020B0503020204020204" charset="-122"/>
                <a:cs typeface="微软雅黑" panose="020B0503020204020204" charset="-122"/>
                <a:sym typeface="+mn-ea"/>
              </a:rPr>
              <a:t>超参数：用来定义模型结构或优化策略</a:t>
            </a:r>
          </a:p>
          <a:p>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17550" y="1088390"/>
            <a:ext cx="7940675" cy="5168900"/>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13665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630278"/>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243840" y="744220"/>
            <a:ext cx="2372360" cy="5200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sym typeface="+mn-ea"/>
              </a:rPr>
              <a:t>定义训练方法</a:t>
            </a:r>
            <a:endParaRPr lang="zh-CN" altLang="en-US" sz="2400" dirty="0">
              <a:solidFill>
                <a:schemeClr val="tx1"/>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20" name="文本框 19"/>
          <p:cNvSpPr txBox="1"/>
          <p:nvPr/>
        </p:nvSpPr>
        <p:spPr>
          <a:xfrm>
            <a:off x="717550" y="1264285"/>
            <a:ext cx="7941310" cy="4923790"/>
          </a:xfrm>
          <a:prstGeom prst="rect">
            <a:avLst/>
          </a:prstGeom>
          <a:noFill/>
        </p:spPr>
        <p:txBody>
          <a:bodyPr wrap="square" rtlCol="0">
            <a:noAutofit/>
          </a:bodyPr>
          <a:lstStyle/>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def train_model(model, device, train_loader, optimizer, epoch):</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model.train()</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for batch_index, (data, target) in enumerate(train_loader):</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 部署到device上</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data, target = data.to(device), target.to(device)</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 梯度初始化为0</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optimizer.zero_grad()</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 训练后的结果</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output = model(data)</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 计算损失</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loss =</a:t>
            </a:r>
            <a:r>
              <a:rPr lang="zh-CN" altLang="en-US" dirty="0">
                <a:highlight>
                  <a:srgbClr val="FFFF00"/>
                </a:highlight>
                <a:latin typeface="微软雅黑" panose="020B0503020204020204" charset="-122"/>
                <a:ea typeface="微软雅黑" panose="020B0503020204020204" charset="-122"/>
                <a:cs typeface="微软雅黑" panose="020B0503020204020204" charset="-122"/>
                <a:sym typeface="+mn-ea"/>
              </a:rPr>
              <a:t> F.nll_loss</a:t>
            </a:r>
            <a:r>
              <a:rPr lang="zh-CN" altLang="en-US" dirty="0">
                <a:latin typeface="微软雅黑" panose="020B0503020204020204" charset="-122"/>
                <a:ea typeface="微软雅黑" panose="020B0503020204020204" charset="-122"/>
                <a:cs typeface="微软雅黑" panose="020B0503020204020204" charset="-122"/>
                <a:sym typeface="+mn-ea"/>
              </a:rPr>
              <a:t>(output, target)</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 反向传播</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a:t>
            </a:r>
            <a:r>
              <a:rPr lang="zh-CN" altLang="en-US" dirty="0">
                <a:highlight>
                  <a:srgbClr val="FFFF00"/>
                </a:highlight>
                <a:latin typeface="微软雅黑" panose="020B0503020204020204" charset="-122"/>
                <a:ea typeface="微软雅黑" panose="020B0503020204020204" charset="-122"/>
                <a:cs typeface="微软雅黑" panose="020B0503020204020204" charset="-122"/>
                <a:sym typeface="+mn-ea"/>
              </a:rPr>
              <a:t>loss.backward()</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 参数优化</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a:t>
            </a:r>
            <a:r>
              <a:rPr lang="zh-CN" altLang="en-US" dirty="0">
                <a:highlight>
                  <a:srgbClr val="FFFF00"/>
                </a:highlight>
                <a:latin typeface="微软雅黑" panose="020B0503020204020204" charset="-122"/>
                <a:ea typeface="微软雅黑" panose="020B0503020204020204" charset="-122"/>
                <a:cs typeface="微软雅黑" panose="020B0503020204020204" charset="-122"/>
                <a:sym typeface="+mn-ea"/>
              </a:rPr>
              <a:t>optimizer.step()</a:t>
            </a:r>
            <a:endParaRPr lang="zh-CN" altLang="en-US" dirty="0">
              <a:highlight>
                <a:srgbClr val="FFFF00"/>
              </a:highlight>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if batch_index % 3000 == 0:</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dirty="0">
                <a:latin typeface="微软雅黑" panose="020B0503020204020204" charset="-122"/>
                <a:ea typeface="微软雅黑" panose="020B0503020204020204" charset="-122"/>
                <a:cs typeface="微软雅黑" panose="020B0503020204020204" charset="-122"/>
                <a:sym typeface="+mn-ea"/>
              </a:rPr>
              <a:t>            print("Train Epoch : {} \t Loss : {:.6f}".format(epoch, loss.item()))</a:t>
            </a:r>
          </a:p>
        </p:txBody>
      </p:sp>
      <p:sp>
        <p:nvSpPr>
          <p:cNvPr id="3" name="矩形: 圆角 8"/>
          <p:cNvSpPr/>
          <p:nvPr/>
        </p:nvSpPr>
        <p:spPr>
          <a:xfrm>
            <a:off x="8997950" y="1264920"/>
            <a:ext cx="2770505" cy="432308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9137015" y="1617345"/>
            <a:ext cx="2631440" cy="3971290"/>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损失函数：反映模型最后预测结果和实际值的差距，可以用来分析训练好坏、模型收敛等等，例如均方损失、交叉熵损失等。</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这里用的是负对数似然损失</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17550" y="1088390"/>
            <a:ext cx="7940675" cy="5168900"/>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13665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630278"/>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243840" y="744220"/>
            <a:ext cx="2372360" cy="5200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cs typeface="Times New Roman" panose="02020603050405020304" pitchFamily="18" charset="0"/>
                <a:sym typeface="+mn-ea"/>
              </a:rPr>
              <a:t>负对数似然损失</a:t>
            </a:r>
          </a:p>
        </p:txBody>
      </p:sp>
      <p:sp>
        <p:nvSpPr>
          <p:cNvPr id="20" name="文本框 19"/>
          <p:cNvSpPr txBox="1"/>
          <p:nvPr/>
        </p:nvSpPr>
        <p:spPr>
          <a:xfrm>
            <a:off x="717550" y="1264285"/>
            <a:ext cx="7941310" cy="4923790"/>
          </a:xfrm>
          <a:prstGeom prst="rect">
            <a:avLst/>
          </a:prstGeom>
          <a:noFill/>
        </p:spPr>
        <p:txBody>
          <a:bodyPr wrap="square" rtlCol="0">
            <a:noAutofit/>
          </a:bodyPr>
          <a:lstStyle/>
          <a:p>
            <a:pPr indent="0" fontAlgn="auto">
              <a:lnSpc>
                <a:spcPct val="100000"/>
              </a:lnSpc>
            </a:pPr>
            <a:r>
              <a:rPr lang="en-US" altLang="zh-CN">
                <a:latin typeface="微软雅黑" panose="020B0503020204020204" charset="-122"/>
                <a:ea typeface="微软雅黑" panose="020B0503020204020204" charset="-122"/>
                <a:cs typeface="微软雅黑" panose="020B0503020204020204" charset="-122"/>
                <a:sym typeface="+mn-ea"/>
              </a:rPr>
              <a:t>1. </a:t>
            </a:r>
            <a:r>
              <a:rPr lang="zh-CN" altLang="en-US">
                <a:latin typeface="微软雅黑" panose="020B0503020204020204" charset="-122"/>
                <a:ea typeface="微软雅黑" panose="020B0503020204020204" charset="-122"/>
                <a:cs typeface="微软雅黑" panose="020B0503020204020204" charset="-122"/>
                <a:sym typeface="+mn-ea"/>
              </a:rPr>
              <a:t>似然</a:t>
            </a:r>
            <a:r>
              <a:rPr lang="en-US" altLang="zh-CN">
                <a:latin typeface="微软雅黑" panose="020B0503020204020204" charset="-122"/>
                <a:ea typeface="微软雅黑" panose="020B0503020204020204" charset="-122"/>
                <a:cs typeface="微软雅黑" panose="020B0503020204020204" charset="-122"/>
                <a:sym typeface="+mn-ea"/>
              </a:rPr>
              <a:t> vs </a:t>
            </a:r>
            <a:r>
              <a:rPr lang="zh-CN" altLang="en-US">
                <a:latin typeface="微软雅黑" panose="020B0503020204020204" charset="-122"/>
                <a:ea typeface="微软雅黑" panose="020B0503020204020204" charset="-122"/>
                <a:cs typeface="微软雅黑" panose="020B0503020204020204" charset="-122"/>
                <a:sym typeface="+mn-ea"/>
              </a:rPr>
              <a:t>概率</a:t>
            </a: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似然：已知</a:t>
            </a:r>
            <a:r>
              <a:rPr lang="en-US" altLang="zh-CN">
                <a:latin typeface="微软雅黑" panose="020B0503020204020204" charset="-122"/>
                <a:ea typeface="微软雅黑" panose="020B0503020204020204" charset="-122"/>
                <a:cs typeface="微软雅黑" panose="020B0503020204020204" charset="-122"/>
                <a:sym typeface="+mn-ea"/>
              </a:rPr>
              <a:t>x</a:t>
            </a:r>
            <a:r>
              <a:rPr lang="zh-CN" altLang="en-US">
                <a:latin typeface="微软雅黑" panose="020B0503020204020204" charset="-122"/>
                <a:ea typeface="微软雅黑" panose="020B0503020204020204" charset="-122"/>
                <a:cs typeface="微软雅黑" panose="020B0503020204020204" charset="-122"/>
                <a:sym typeface="+mn-ea"/>
              </a:rPr>
              <a:t>求参数，概率：已知参数求</a:t>
            </a:r>
            <a:r>
              <a:rPr lang="en-US" altLang="zh-CN">
                <a:latin typeface="微软雅黑" panose="020B0503020204020204" charset="-122"/>
                <a:ea typeface="微软雅黑" panose="020B0503020204020204" charset="-122"/>
                <a:cs typeface="微软雅黑" panose="020B0503020204020204" charset="-122"/>
                <a:sym typeface="+mn-ea"/>
              </a:rPr>
              <a:t>x</a:t>
            </a:r>
            <a:r>
              <a:rPr lang="zh-CN" altLang="en-US">
                <a:latin typeface="微软雅黑" panose="020B0503020204020204" charset="-122"/>
                <a:ea typeface="微软雅黑" panose="020B0503020204020204" charset="-122"/>
                <a:cs typeface="微软雅黑" panose="020B0503020204020204" charset="-122"/>
                <a:sym typeface="+mn-ea"/>
              </a:rPr>
              <a:t>的结果</a:t>
            </a:r>
          </a:p>
          <a:p>
            <a:pPr indent="0" fontAlgn="auto">
              <a:lnSpc>
                <a:spcPct val="100000"/>
              </a:lnSpc>
            </a:pPr>
            <a:endParaRPr lang="en-US" altLang="zh-CN">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endParaRPr lang="en-US" altLang="zh-CN">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endParaRPr lang="en-US" altLang="zh-CN">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r>
              <a:rPr lang="en-US" altLang="zh-CN">
                <a:latin typeface="微软雅黑" panose="020B0503020204020204" charset="-122"/>
                <a:ea typeface="微软雅黑" panose="020B0503020204020204" charset="-122"/>
                <a:cs typeface="微软雅黑" panose="020B0503020204020204" charset="-122"/>
                <a:sym typeface="+mn-ea"/>
              </a:rPr>
              <a:t>2.</a:t>
            </a:r>
            <a:r>
              <a:rPr lang="zh-CN" altLang="en-US">
                <a:latin typeface="微软雅黑" panose="020B0503020204020204" charset="-122"/>
                <a:ea typeface="微软雅黑" panose="020B0503020204020204" charset="-122"/>
                <a:cs typeface="微软雅黑" panose="020B0503020204020204" charset="-122"/>
                <a:sym typeface="+mn-ea"/>
              </a:rPr>
              <a:t>最大似然估计（</a:t>
            </a:r>
            <a:r>
              <a:rPr lang="en-US" altLang="zh-CN">
                <a:latin typeface="微软雅黑" panose="020B0503020204020204" charset="-122"/>
                <a:ea typeface="微软雅黑" panose="020B0503020204020204" charset="-122"/>
                <a:cs typeface="微软雅黑" panose="020B0503020204020204" charset="-122"/>
                <a:sym typeface="+mn-ea"/>
              </a:rPr>
              <a:t>MLE</a:t>
            </a:r>
            <a:r>
              <a:rPr lang="zh-CN" altLang="en-US">
                <a:latin typeface="微软雅黑" panose="020B0503020204020204" charset="-122"/>
                <a:ea typeface="微软雅黑" panose="020B0503020204020204" charset="-122"/>
                <a:cs typeface="微软雅黑" panose="020B0503020204020204" charset="-122"/>
                <a:sym typeface="+mn-ea"/>
              </a:rPr>
              <a:t>）</a:t>
            </a: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已知数据分布</a:t>
            </a:r>
            <a:r>
              <a:rPr lang="en-US" altLang="zh-CN">
                <a:latin typeface="微软雅黑" panose="020B0503020204020204" charset="-122"/>
                <a:ea typeface="微软雅黑" panose="020B0503020204020204" charset="-122"/>
                <a:cs typeface="微软雅黑" panose="020B0503020204020204" charset="-122"/>
                <a:sym typeface="+mn-ea"/>
              </a:rPr>
              <a:t>P_data(x),</a:t>
            </a:r>
            <a:r>
              <a:rPr lang="zh-CN" altLang="en-US">
                <a:latin typeface="微软雅黑" panose="020B0503020204020204" charset="-122"/>
                <a:ea typeface="微软雅黑" panose="020B0503020204020204" charset="-122"/>
                <a:cs typeface="微软雅黑" panose="020B0503020204020204" charset="-122"/>
                <a:sym typeface="+mn-ea"/>
              </a:rPr>
              <a:t>用</a:t>
            </a:r>
            <a:r>
              <a:rPr lang="en-US" altLang="zh-CN">
                <a:latin typeface="微软雅黑" panose="020B0503020204020204" charset="-122"/>
                <a:ea typeface="微软雅黑" panose="020B0503020204020204" charset="-122"/>
                <a:cs typeface="微软雅黑" panose="020B0503020204020204" charset="-122"/>
                <a:sym typeface="+mn-ea"/>
              </a:rPr>
              <a:t>P_G(x;/theta)</a:t>
            </a:r>
            <a:r>
              <a:rPr lang="zh-CN" altLang="en-US">
                <a:latin typeface="微软雅黑" panose="020B0503020204020204" charset="-122"/>
                <a:ea typeface="微软雅黑" panose="020B0503020204020204" charset="-122"/>
                <a:cs typeface="微软雅黑" panose="020B0503020204020204" charset="-122"/>
                <a:sym typeface="+mn-ea"/>
              </a:rPr>
              <a:t>来近似该分布</a:t>
            </a: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r>
              <a:rPr lang="en-US" altLang="zh-CN">
                <a:latin typeface="微软雅黑" panose="020B0503020204020204" charset="-122"/>
                <a:ea typeface="微软雅黑" panose="020B0503020204020204" charset="-122"/>
                <a:cs typeface="微软雅黑" panose="020B0503020204020204" charset="-122"/>
                <a:sym typeface="+mn-ea"/>
              </a:rPr>
              <a:t>3. </a:t>
            </a:r>
            <a:r>
              <a:rPr lang="zh-CN" altLang="en-US">
                <a:latin typeface="微软雅黑" panose="020B0503020204020204" charset="-122"/>
                <a:ea typeface="微软雅黑" panose="020B0503020204020204" charset="-122"/>
                <a:cs typeface="微软雅黑" panose="020B0503020204020204" charset="-122"/>
                <a:sym typeface="+mn-ea"/>
              </a:rPr>
              <a:t>对数似然</a:t>
            </a:r>
            <a:r>
              <a:rPr lang="en-US" altLang="zh-CN">
                <a:latin typeface="微软雅黑" panose="020B0503020204020204" charset="-122"/>
                <a:ea typeface="微软雅黑" panose="020B0503020204020204" charset="-122"/>
                <a:cs typeface="微软雅黑" panose="020B0503020204020204" charset="-122"/>
                <a:sym typeface="+mn-ea"/>
              </a:rPr>
              <a:t>                                             [0,1]-&gt;(-∞,0]</a:t>
            </a: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r>
              <a:rPr lang="en-US" altLang="zh-CN">
                <a:latin typeface="微软雅黑" panose="020B0503020204020204" charset="-122"/>
                <a:ea typeface="微软雅黑" panose="020B0503020204020204" charset="-122"/>
                <a:cs typeface="微软雅黑" panose="020B0503020204020204" charset="-122"/>
                <a:sym typeface="+mn-ea"/>
              </a:rPr>
              <a:t>4. </a:t>
            </a:r>
            <a:r>
              <a:rPr lang="zh-CN" altLang="en-US">
                <a:latin typeface="微软雅黑" panose="020B0503020204020204" charset="-122"/>
                <a:ea typeface="微软雅黑" panose="020B0503020204020204" charset="-122"/>
                <a:cs typeface="微软雅黑" panose="020B0503020204020204" charset="-122"/>
                <a:sym typeface="+mn-ea"/>
              </a:rPr>
              <a:t>负对数似然（</a:t>
            </a:r>
            <a:r>
              <a:rPr lang="en-US" altLang="zh-CN">
                <a:latin typeface="微软雅黑" panose="020B0503020204020204" charset="-122"/>
                <a:ea typeface="微软雅黑" panose="020B0503020204020204" charset="-122"/>
                <a:cs typeface="微软雅黑" panose="020B0503020204020204" charset="-122"/>
                <a:sym typeface="+mn-ea"/>
              </a:rPr>
              <a:t>Negative log-likelihood, NLL</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-&gt;[0, +∞)</a:t>
            </a: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3" name="矩形: 圆角 8"/>
          <p:cNvSpPr/>
          <p:nvPr/>
        </p:nvSpPr>
        <p:spPr>
          <a:xfrm>
            <a:off x="8997950" y="1264920"/>
            <a:ext cx="2770505" cy="432308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9137015" y="1617345"/>
            <a:ext cx="2631440" cy="3971290"/>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损失函数：反映模型最后预测结果和实际值的差距，可以用来分析训练好坏、模型收敛等等，例如均方损失、交叉熵损失等。</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这里用的是负对数似然损失。</a:t>
            </a:r>
          </a:p>
          <a:p>
            <a:r>
              <a:rPr lang="zh-CN" altLang="en-US">
                <a:latin typeface="微软雅黑" panose="020B0503020204020204" charset="-122"/>
                <a:ea typeface="微软雅黑" panose="020B0503020204020204" charset="-122"/>
              </a:rPr>
              <a:t>函数内部，没有像公式进行对数计算，而是求和取平均再取反的过程。</a:t>
            </a:r>
          </a:p>
          <a:p>
            <a:endParaRPr lang="zh-CN" altLang="en-US">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a:stretch>
            <a:fillRect/>
          </a:stretch>
        </p:blipFill>
        <p:spPr>
          <a:xfrm>
            <a:off x="1068705" y="1932940"/>
            <a:ext cx="3076575" cy="704850"/>
          </a:xfrm>
          <a:prstGeom prst="rect">
            <a:avLst/>
          </a:prstGeom>
        </p:spPr>
      </p:pic>
      <p:pic>
        <p:nvPicPr>
          <p:cNvPr id="7" name="图片 6"/>
          <p:cNvPicPr>
            <a:picLocks noChangeAspect="1"/>
          </p:cNvPicPr>
          <p:nvPr/>
        </p:nvPicPr>
        <p:blipFill>
          <a:blip r:embed="rId4"/>
          <a:stretch>
            <a:fillRect/>
          </a:stretch>
        </p:blipFill>
        <p:spPr>
          <a:xfrm>
            <a:off x="1216025" y="3429000"/>
            <a:ext cx="5895975" cy="1181100"/>
          </a:xfrm>
          <a:prstGeom prst="rect">
            <a:avLst/>
          </a:prstGeom>
        </p:spPr>
      </p:pic>
      <p:pic>
        <p:nvPicPr>
          <p:cNvPr id="9" name="图片 8"/>
          <p:cNvPicPr>
            <a:picLocks noChangeAspect="1"/>
          </p:cNvPicPr>
          <p:nvPr/>
        </p:nvPicPr>
        <p:blipFill>
          <a:blip r:embed="rId5"/>
          <a:stretch>
            <a:fillRect/>
          </a:stretch>
        </p:blipFill>
        <p:spPr>
          <a:xfrm>
            <a:off x="2273300" y="4637405"/>
            <a:ext cx="2360295" cy="775335"/>
          </a:xfrm>
          <a:prstGeom prst="rect">
            <a:avLst/>
          </a:prstGeom>
        </p:spPr>
      </p:pic>
      <p:pic>
        <p:nvPicPr>
          <p:cNvPr id="10" name="图片 9"/>
          <p:cNvPicPr>
            <a:picLocks noChangeAspect="1"/>
          </p:cNvPicPr>
          <p:nvPr/>
        </p:nvPicPr>
        <p:blipFill>
          <a:blip r:embed="rId6"/>
          <a:stretch>
            <a:fillRect/>
          </a:stretch>
        </p:blipFill>
        <p:spPr>
          <a:xfrm>
            <a:off x="2852420" y="5769610"/>
            <a:ext cx="2847975" cy="7905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17550" y="1088390"/>
            <a:ext cx="6873875" cy="5290820"/>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13665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630278"/>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243840" y="744220"/>
            <a:ext cx="2372360" cy="5200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sym typeface="+mn-ea"/>
              </a:rPr>
              <a:t>定义测试方法</a:t>
            </a:r>
            <a:endParaRPr lang="zh-CN" altLang="en-US" sz="2400" dirty="0">
              <a:solidFill>
                <a:schemeClr val="tx1"/>
              </a:solidFill>
              <a:latin typeface="微软雅黑" panose="020B0503020204020204" charset="-122"/>
              <a:ea typeface="微软雅黑" panose="020B0503020204020204" charset="-122"/>
              <a:cs typeface="Times New Roman" panose="02020603050405020304" pitchFamily="18" charset="0"/>
              <a:sym typeface="+mn-ea"/>
            </a:endParaRPr>
          </a:p>
        </p:txBody>
      </p:sp>
      <p:sp>
        <p:nvSpPr>
          <p:cNvPr id="20" name="文本框 19"/>
          <p:cNvSpPr txBox="1"/>
          <p:nvPr/>
        </p:nvSpPr>
        <p:spPr>
          <a:xfrm>
            <a:off x="717550" y="1263650"/>
            <a:ext cx="6873240" cy="5262245"/>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def test_model(model, device, test_loader):</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 模型验证</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model.eval()</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correct = 0.0</a:t>
            </a:r>
            <a:r>
              <a:rPr lang="en-US" altLang="zh-CN">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 正确率</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 测试损失</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test_loss = 0.0</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 不会进行计算梯度，也不会进行反向传播</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with torch.no_grad():</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for data, target in test_loader:</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data, target = data.to(device), target.to(device)</a:t>
            </a:r>
            <a:r>
              <a:rPr lang="en-US" altLang="zh-CN">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 部署到device上</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output = model(data)</a:t>
            </a:r>
            <a:r>
              <a:rPr lang="en-US" altLang="zh-CN">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 测试数据</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test_loss += F.nll_loss(output, target, reduction='sum').item() # 计算损失            </a:t>
            </a: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a:t>
            </a:r>
            <a:r>
              <a:rPr lang="en-US" altLang="zh-CN">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 找到概率值最大的下标</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pred = output.max(1, keepdim=True)[1]</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#pred = torch.max(output, dim=1)</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 pred = output.argmax(dim=1)</a:t>
            </a:r>
          </a:p>
        </p:txBody>
      </p:sp>
      <p:sp>
        <p:nvSpPr>
          <p:cNvPr id="4" name="文本框 3"/>
          <p:cNvSpPr txBox="1"/>
          <p:nvPr/>
        </p:nvSpPr>
        <p:spPr>
          <a:xfrm>
            <a:off x="7931785" y="1187450"/>
            <a:ext cx="4064000" cy="3692525"/>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cs typeface="微软雅黑" panose="020B0503020204020204" charset="-122"/>
                <a:sym typeface="+mn-ea"/>
              </a:rPr>
              <a:t> # 累计正确的值</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sym typeface="+mn-ea"/>
              </a:rPr>
              <a:t>            correct += pred.eq(target.view_as(pred)).sum().item()</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sym typeface="+mn-ea"/>
              </a:rPr>
              <a:t>        # 计算平均loss</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sym typeface="+mn-ea"/>
              </a:rPr>
              <a:t>        test_loss /= len(test_loader.dataset)</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sym typeface="+mn-ea"/>
              </a:rPr>
              <a:t>        print("Test -- Average Loss : {:.4f}, Accuracy : {:.3f}\n".format(test_loss, correct/len(test_loader.dataset)*100.0))</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7804785" y="1087755"/>
            <a:ext cx="4191000" cy="394779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24000" y="1969770"/>
            <a:ext cx="7172960" cy="156527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13665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630278"/>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1050290" y="1625600"/>
            <a:ext cx="2372360" cy="5200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cs typeface="Times New Roman" panose="02020603050405020304" pitchFamily="18" charset="0"/>
                <a:sym typeface="+mn-ea"/>
              </a:rPr>
              <a:t>调用训练和测试</a:t>
            </a:r>
          </a:p>
        </p:txBody>
      </p:sp>
      <p:sp>
        <p:nvSpPr>
          <p:cNvPr id="20" name="文本框 19"/>
          <p:cNvSpPr txBox="1"/>
          <p:nvPr/>
        </p:nvSpPr>
        <p:spPr>
          <a:xfrm>
            <a:off x="1673225" y="2263775"/>
            <a:ext cx="6817995" cy="154178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for epoch in range(1, EPOCHS+1):</a:t>
            </a:r>
            <a:endParaRPr lang="zh-CN" altLang="en-US">
              <a:latin typeface="微软雅黑" panose="020B0503020204020204" charset="-122"/>
              <a:ea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sym typeface="+mn-ea"/>
              </a:rPr>
              <a:t>    train_model(model, DEVICE, train_loader, optimizer, epoch)</a:t>
            </a:r>
            <a:endParaRPr lang="zh-CN" altLang="en-US">
              <a:latin typeface="微软雅黑" panose="020B0503020204020204" charset="-122"/>
              <a:ea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sym typeface="+mn-ea"/>
              </a:rPr>
              <a:t>    test_model(model, DEVICE, test_loader)</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3" name="矩形 2"/>
          <p:cNvSpPr/>
          <p:nvPr/>
        </p:nvSpPr>
        <p:spPr>
          <a:xfrm>
            <a:off x="1524000" y="4267835"/>
            <a:ext cx="7172325" cy="711200"/>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5" name="矩形 4"/>
          <p:cNvSpPr/>
          <p:nvPr/>
        </p:nvSpPr>
        <p:spPr>
          <a:xfrm>
            <a:off x="1050290" y="3923665"/>
            <a:ext cx="1541780" cy="5200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cs typeface="Times New Roman" panose="02020603050405020304" pitchFamily="18" charset="0"/>
                <a:sym typeface="+mn-ea"/>
              </a:rPr>
              <a:t>保存模型</a:t>
            </a:r>
          </a:p>
        </p:txBody>
      </p:sp>
      <p:sp>
        <p:nvSpPr>
          <p:cNvPr id="7" name="文本框 6"/>
          <p:cNvSpPr txBox="1"/>
          <p:nvPr/>
        </p:nvSpPr>
        <p:spPr>
          <a:xfrm>
            <a:off x="1785620" y="4443095"/>
            <a:ext cx="5560695" cy="723265"/>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torch.save(model.state_dict(), "mnist_cnn.pt")</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9" name="文本框 8">
            <a:hlinkClick r:id="rId3" action="ppaction://hlinkfile"/>
          </p:cNvPr>
          <p:cNvSpPr txBox="1"/>
          <p:nvPr/>
        </p:nvSpPr>
        <p:spPr>
          <a:xfrm>
            <a:off x="620395" y="6256020"/>
            <a:ext cx="8140700" cy="368300"/>
          </a:xfrm>
          <a:prstGeom prst="rect">
            <a:avLst/>
          </a:prstGeom>
          <a:noFill/>
        </p:spPr>
        <p:txBody>
          <a:bodyPr wrap="square" rtlCol="0" anchor="t">
            <a:spAutoFit/>
          </a:bodyPr>
          <a:lstStyle/>
          <a:p>
            <a:r>
              <a:rPr lang="zh-CN" altLang="en-US">
                <a:sym typeface="+mn-ea"/>
                <a:hlinkClick r:id="rId3" action="ppaction://hlinkfile"/>
              </a:rPr>
              <a:t>https://github.com/pytorch/examples/blob/main/mnist/main.py</a:t>
            </a:r>
            <a:endParaRPr lang="zh-CN" altLang="en-US">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13665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630278"/>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862965" y="1087755"/>
            <a:ext cx="1510030" cy="57658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cs typeface="Times New Roman" panose="02020603050405020304" pitchFamily="18" charset="0"/>
                <a:sym typeface="+mn-ea"/>
              </a:rPr>
              <a:t>输出结果</a:t>
            </a:r>
          </a:p>
        </p:txBody>
      </p:sp>
      <p:pic>
        <p:nvPicPr>
          <p:cNvPr id="3" name="图片 2"/>
          <p:cNvPicPr>
            <a:picLocks noChangeAspect="1"/>
          </p:cNvPicPr>
          <p:nvPr/>
        </p:nvPicPr>
        <p:blipFill>
          <a:blip r:embed="rId3"/>
          <a:stretch>
            <a:fillRect/>
          </a:stretch>
        </p:blipFill>
        <p:spPr>
          <a:xfrm>
            <a:off x="1052195" y="2018665"/>
            <a:ext cx="3723640" cy="4351020"/>
          </a:xfrm>
          <a:prstGeom prst="rect">
            <a:avLst/>
          </a:prstGeom>
        </p:spPr>
      </p:pic>
      <p:pic>
        <p:nvPicPr>
          <p:cNvPr id="5" name="图片 4"/>
          <p:cNvPicPr>
            <a:picLocks noChangeAspect="1"/>
          </p:cNvPicPr>
          <p:nvPr/>
        </p:nvPicPr>
        <p:blipFill>
          <a:blip r:embed="rId4"/>
          <a:stretch>
            <a:fillRect/>
          </a:stretch>
        </p:blipFill>
        <p:spPr>
          <a:xfrm>
            <a:off x="5352415" y="2019300"/>
            <a:ext cx="4662805" cy="4350385"/>
          </a:xfrm>
          <a:prstGeom prst="rect">
            <a:avLst/>
          </a:prstGeom>
        </p:spPr>
      </p:pic>
      <p:pic>
        <p:nvPicPr>
          <p:cNvPr id="7" name="图片 6"/>
          <p:cNvPicPr>
            <a:picLocks noChangeAspect="1"/>
          </p:cNvPicPr>
          <p:nvPr/>
        </p:nvPicPr>
        <p:blipFill>
          <a:blip r:embed="rId5"/>
          <a:stretch>
            <a:fillRect/>
          </a:stretch>
        </p:blipFill>
        <p:spPr>
          <a:xfrm>
            <a:off x="10165715" y="5916930"/>
            <a:ext cx="1774190" cy="452755"/>
          </a:xfrm>
          <a:prstGeom prst="rect">
            <a:avLst/>
          </a:prstGeom>
        </p:spPr>
      </p:pic>
      <p:pic>
        <p:nvPicPr>
          <p:cNvPr id="8" name="图片 7"/>
          <p:cNvPicPr>
            <a:picLocks noChangeAspect="1"/>
          </p:cNvPicPr>
          <p:nvPr/>
        </p:nvPicPr>
        <p:blipFill>
          <a:blip r:embed="rId6"/>
          <a:stretch>
            <a:fillRect/>
          </a:stretch>
        </p:blipFill>
        <p:spPr>
          <a:xfrm>
            <a:off x="6137275" y="1087755"/>
            <a:ext cx="3724275" cy="523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custDataLst>
              <p:tags r:id="rId1"/>
            </p:custDataLst>
          </p:nvPr>
        </p:nvSpPr>
        <p:spPr>
          <a:xfrm>
            <a:off x="480695" y="1489710"/>
            <a:ext cx="11175365" cy="207899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custDataLst>
              <p:tags r:id="rId2"/>
            </p:custDataLst>
          </p:nvPr>
        </p:nvSpPr>
        <p:spPr>
          <a:xfrm>
            <a:off x="262890" y="1035685"/>
            <a:ext cx="3746500" cy="65659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任务一：制作手写数字集</a:t>
            </a:r>
          </a:p>
        </p:txBody>
      </p:sp>
      <p:sp>
        <p:nvSpPr>
          <p:cNvPr id="20" name="文本框 19"/>
          <p:cNvSpPr txBox="1"/>
          <p:nvPr>
            <p:custDataLst>
              <p:tags r:id="rId3"/>
            </p:custDataLst>
          </p:nvPr>
        </p:nvSpPr>
        <p:spPr>
          <a:xfrm>
            <a:off x="711835" y="1692275"/>
            <a:ext cx="10999470" cy="1737360"/>
          </a:xfrm>
          <a:prstGeom prst="rect">
            <a:avLst/>
          </a:prstGeom>
          <a:noFill/>
        </p:spPr>
        <p:txBody>
          <a:bodyPr wrap="square" rtlCol="0">
            <a:noAutofit/>
          </a:bodyPr>
          <a:lstStyle/>
          <a:p>
            <a:pPr marL="285750" indent="-285750" fontAlgn="auto">
              <a:lnSpc>
                <a:spcPct val="150000"/>
              </a:lnSpc>
              <a:buFont typeface="Arial" panose="020B0604020202020204" pitchFamily="34" charset="0"/>
              <a:buChar char="•"/>
            </a:pPr>
            <a:r>
              <a:rPr lang="en-US" altLang="zh-CN" dirty="0">
                <a:latin typeface="微软雅黑" panose="020B0503020204020204" charset="-122"/>
                <a:ea typeface="微软雅黑" panose="020B0503020204020204" charset="-122"/>
                <a:sym typeface="+mn-ea"/>
              </a:rPr>
              <a:t>Image</a:t>
            </a:r>
            <a:r>
              <a:rPr lang="zh-CN" altLang="en-US" dirty="0">
                <a:latin typeface="微软雅黑" panose="020B0503020204020204" charset="-122"/>
                <a:ea typeface="微软雅黑" panose="020B0503020204020204" charset="-122"/>
                <a:sym typeface="+mn-ea"/>
              </a:rPr>
              <a:t>：使用</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画图</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等绘图工具，制作如图所示，</a:t>
            </a:r>
            <a:r>
              <a:rPr lang="zh-CN" altLang="en-US" b="1" dirty="0">
                <a:solidFill>
                  <a:srgbClr val="FF0000"/>
                </a:solidFill>
                <a:latin typeface="微软雅黑" panose="020B0503020204020204" charset="-122"/>
                <a:ea typeface="微软雅黑" panose="020B0503020204020204" charset="-122"/>
                <a:sym typeface="+mn-ea"/>
              </a:rPr>
              <a:t>写有阿拉伯数字</a:t>
            </a:r>
            <a:r>
              <a:rPr lang="en-US" altLang="zh-CN" b="1" dirty="0">
                <a:solidFill>
                  <a:srgbClr val="FF0000"/>
                </a:solidFill>
                <a:latin typeface="微软雅黑" panose="020B0503020204020204" charset="-122"/>
                <a:ea typeface="微软雅黑" panose="020B0503020204020204" charset="-122"/>
                <a:sym typeface="+mn-ea"/>
              </a:rPr>
              <a:t>0-9</a:t>
            </a:r>
            <a:r>
              <a:rPr lang="zh-CN" altLang="en-US" b="1" dirty="0">
                <a:solidFill>
                  <a:srgbClr val="FF0000"/>
                </a:solidFill>
                <a:latin typeface="微软雅黑" panose="020B0503020204020204" charset="-122"/>
                <a:ea typeface="微软雅黑" panose="020B0503020204020204" charset="-122"/>
                <a:sym typeface="+mn-ea"/>
              </a:rPr>
              <a:t>的黑底白字图片</a:t>
            </a:r>
            <a:r>
              <a:rPr lang="en-US" altLang="zh-CN" b="1" dirty="0">
                <a:solidFill>
                  <a:srgbClr val="FF0000"/>
                </a:solidFill>
                <a:latin typeface="微软雅黑" panose="020B0503020204020204" charset="-122"/>
                <a:ea typeface="微软雅黑" panose="020B0503020204020204" charset="-122"/>
                <a:sym typeface="+mn-ea"/>
              </a:rPr>
              <a:t>100</a:t>
            </a:r>
            <a:r>
              <a:rPr lang="zh-CN" altLang="en-US" b="1" dirty="0">
                <a:solidFill>
                  <a:srgbClr val="FF0000"/>
                </a:solidFill>
                <a:latin typeface="微软雅黑" panose="020B0503020204020204" charset="-122"/>
                <a:ea typeface="微软雅黑" panose="020B0503020204020204" charset="-122"/>
                <a:sym typeface="+mn-ea"/>
              </a:rPr>
              <a:t>张，文件命名</a:t>
            </a:r>
            <a:r>
              <a:rPr lang="en-US" altLang="zh-CN" b="1" dirty="0">
                <a:solidFill>
                  <a:srgbClr val="FF0000"/>
                </a:solidFill>
                <a:latin typeface="微软雅黑" panose="020B0503020204020204" charset="-122"/>
                <a:ea typeface="微软雅黑" panose="020B0503020204020204" charset="-122"/>
                <a:sym typeface="+mn-ea"/>
              </a:rPr>
              <a:t>0.png- 99.png</a:t>
            </a:r>
            <a:r>
              <a:rPr lang="zh-CN" altLang="en-US" b="1" dirty="0">
                <a:solidFill>
                  <a:srgbClr val="FF0000"/>
                </a:solidFill>
                <a:latin typeface="微软雅黑" panose="020B0503020204020204" charset="-122"/>
                <a:ea typeface="微软雅黑" panose="020B0503020204020204" charset="-122"/>
                <a:sym typeface="+mn-ea"/>
              </a:rPr>
              <a:t>，</a:t>
            </a:r>
            <a:r>
              <a:rPr lang="en-US" altLang="zh-CN" b="1" dirty="0">
                <a:solidFill>
                  <a:srgbClr val="FF0000"/>
                </a:solidFill>
                <a:latin typeface="微软雅黑" panose="020B0503020204020204" charset="-122"/>
                <a:ea typeface="微软雅黑" panose="020B0503020204020204" charset="-122"/>
                <a:sym typeface="+mn-ea"/>
              </a:rPr>
              <a:t>0-99</a:t>
            </a:r>
            <a:r>
              <a:rPr lang="zh-CN" altLang="en-US" b="1" dirty="0">
                <a:solidFill>
                  <a:srgbClr val="FF0000"/>
                </a:solidFill>
                <a:latin typeface="微软雅黑" panose="020B0503020204020204" charset="-122"/>
                <a:ea typeface="微软雅黑" panose="020B0503020204020204" charset="-122"/>
                <a:sym typeface="+mn-ea"/>
              </a:rPr>
              <a:t>为图片的</a:t>
            </a:r>
            <a:r>
              <a:rPr lang="en-US" altLang="zh-CN" b="1" dirty="0">
                <a:solidFill>
                  <a:srgbClr val="FF0000"/>
                </a:solidFill>
                <a:latin typeface="微软雅黑" panose="020B0503020204020204" charset="-122"/>
                <a:ea typeface="微软雅黑" panose="020B0503020204020204" charset="-122"/>
                <a:sym typeface="+mn-ea"/>
              </a:rPr>
              <a:t>id</a:t>
            </a:r>
            <a:r>
              <a:rPr lang="zh-CN" altLang="en-US" b="1" dirty="0">
                <a:solidFill>
                  <a:srgbClr val="FF0000"/>
                </a:solidFill>
                <a:latin typeface="微软雅黑" panose="020B0503020204020204" charset="-122"/>
                <a:ea typeface="微软雅黑" panose="020B0503020204020204" charset="-122"/>
                <a:sym typeface="+mn-ea"/>
              </a:rPr>
              <a:t>序号。</a:t>
            </a:r>
          </a:p>
          <a:p>
            <a:pPr marL="285750" indent="-285750" fontAlgn="auto">
              <a:lnSpc>
                <a:spcPct val="150000"/>
              </a:lnSpc>
              <a:buFont typeface="Arial" panose="020B0604020202020204" pitchFamily="34" charset="0"/>
              <a:buChar char="•"/>
            </a:pPr>
            <a:r>
              <a:rPr lang="en-US" altLang="zh-CN" dirty="0">
                <a:latin typeface="微软雅黑" panose="020B0503020204020204" charset="-122"/>
                <a:ea typeface="微软雅黑" panose="020B0503020204020204" charset="-122"/>
                <a:sym typeface="+mn-ea"/>
              </a:rPr>
              <a:t>Label</a:t>
            </a:r>
            <a:r>
              <a:rPr lang="zh-CN" altLang="en-US" dirty="0">
                <a:latin typeface="微软雅黑" panose="020B0503020204020204" charset="-122"/>
                <a:ea typeface="微软雅黑" panose="020B0503020204020204" charset="-122"/>
                <a:sym typeface="+mn-ea"/>
              </a:rPr>
              <a:t>：每张图片的</a:t>
            </a:r>
            <a:r>
              <a:rPr lang="zh-CN" altLang="en-US" b="1" dirty="0">
                <a:solidFill>
                  <a:srgbClr val="FF0000"/>
                </a:solidFill>
                <a:latin typeface="微软雅黑" panose="020B0503020204020204" charset="-122"/>
                <a:ea typeface="微软雅黑" panose="020B0503020204020204" charset="-122"/>
                <a:sym typeface="+mn-ea"/>
              </a:rPr>
              <a:t>序号</a:t>
            </a:r>
            <a:r>
              <a:rPr lang="en-US" altLang="zh-CN" b="1">
                <a:solidFill>
                  <a:srgbClr val="FF0000"/>
                </a:solidFill>
                <a:latin typeface="微软雅黑" panose="020B0503020204020204" charset="-122"/>
                <a:ea typeface="微软雅黑" panose="020B0503020204020204" charset="-122"/>
                <a:sym typeface="+mn-ea"/>
              </a:rPr>
              <a:t>id</a:t>
            </a:r>
            <a:r>
              <a:rPr lang="zh-CN" altLang="en-US">
                <a:latin typeface="微软雅黑" panose="020B0503020204020204" charset="-122"/>
                <a:ea typeface="微软雅黑" panose="020B0503020204020204" charset="-122"/>
                <a:sym typeface="+mn-ea"/>
              </a:rPr>
              <a:t>以及</a:t>
            </a:r>
            <a:r>
              <a:rPr lang="zh-CN" altLang="en-US" b="1" dirty="0">
                <a:solidFill>
                  <a:srgbClr val="FF0000"/>
                </a:solidFill>
                <a:latin typeface="微软雅黑" panose="020B0503020204020204" charset="-122"/>
                <a:ea typeface="微软雅黑" panose="020B0503020204020204" charset="-122"/>
                <a:sym typeface="+mn-ea"/>
              </a:rPr>
              <a:t>对应标签</a:t>
            </a:r>
            <a:r>
              <a:rPr lang="en-US" altLang="zh-CN" b="1" dirty="0">
                <a:solidFill>
                  <a:srgbClr val="FF0000"/>
                </a:solidFill>
                <a:latin typeface="微软雅黑" panose="020B0503020204020204" charset="-122"/>
                <a:ea typeface="微软雅黑" panose="020B0503020204020204" charset="-122"/>
                <a:sym typeface="+mn-ea"/>
              </a:rPr>
              <a:t>label</a:t>
            </a:r>
            <a:r>
              <a:rPr lang="zh-CN" altLang="en-US" dirty="0">
                <a:latin typeface="微软雅黑" panose="020B0503020204020204" charset="-122"/>
                <a:ea typeface="微软雅黑" panose="020B0503020204020204" charset="-122"/>
                <a:sym typeface="+mn-ea"/>
              </a:rPr>
              <a:t>放在</a:t>
            </a:r>
            <a:r>
              <a:rPr lang="en-US" altLang="zh-CN" b="1" dirty="0" err="1">
                <a:solidFill>
                  <a:srgbClr val="FF0000"/>
                </a:solidFill>
                <a:latin typeface="微软雅黑" panose="020B0503020204020204" charset="-122"/>
                <a:ea typeface="微软雅黑" panose="020B0503020204020204" charset="-122"/>
                <a:sym typeface="+mn-ea"/>
              </a:rPr>
              <a:t>label.csv</a:t>
            </a:r>
            <a:r>
              <a:rPr lang="zh-CN" altLang="en-US" dirty="0">
                <a:latin typeface="微软雅黑" panose="020B0503020204020204" charset="-122"/>
                <a:ea typeface="微软雅黑" panose="020B0503020204020204" charset="-122"/>
                <a:sym typeface="+mn-ea"/>
              </a:rPr>
              <a:t>文件中。</a:t>
            </a:r>
          </a:p>
          <a:p>
            <a:pPr marL="285750" indent="-285750" fontAlgn="auto">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sym typeface="+mn-ea"/>
              </a:rPr>
              <a:t>图片和</a:t>
            </a:r>
            <a:r>
              <a:rPr lang="en-US" altLang="zh-CN" dirty="0" err="1">
                <a:latin typeface="微软雅黑" panose="020B0503020204020204" charset="-122"/>
                <a:ea typeface="微软雅黑" panose="020B0503020204020204" charset="-122"/>
                <a:sym typeface="+mn-ea"/>
              </a:rPr>
              <a:t>label.csv</a:t>
            </a:r>
            <a:r>
              <a:rPr lang="zh-CN" altLang="en-US" dirty="0">
                <a:latin typeface="微软雅黑" panose="020B0503020204020204" charset="-122"/>
                <a:ea typeface="微软雅黑" panose="020B0503020204020204" charset="-122"/>
                <a:sym typeface="+mn-ea"/>
              </a:rPr>
              <a:t>打包放在</a:t>
            </a:r>
            <a:r>
              <a:rPr lang="en-US" altLang="zh-CN" b="1" dirty="0">
                <a:solidFill>
                  <a:srgbClr val="FF0000"/>
                </a:solidFill>
                <a:latin typeface="微软雅黑" panose="020B0503020204020204" charset="-122"/>
                <a:ea typeface="微软雅黑" panose="020B0503020204020204" charset="-122"/>
                <a:sym typeface="+mn-ea"/>
              </a:rPr>
              <a:t>“2024111111</a:t>
            </a:r>
            <a:r>
              <a:rPr lang="zh-CN" altLang="en-US" b="1" dirty="0">
                <a:solidFill>
                  <a:srgbClr val="FF0000"/>
                </a:solidFill>
                <a:latin typeface="微软雅黑" panose="020B0503020204020204" charset="-122"/>
                <a:ea typeface="微软雅黑" panose="020B0503020204020204" charset="-122"/>
                <a:sym typeface="+mn-ea"/>
              </a:rPr>
              <a:t>（学号）</a:t>
            </a:r>
            <a:r>
              <a:rPr lang="en-US" altLang="zh-CN" b="1" dirty="0">
                <a:solidFill>
                  <a:srgbClr val="FF0000"/>
                </a:solidFill>
                <a:latin typeface="微软雅黑" panose="020B0503020204020204" charset="-122"/>
                <a:ea typeface="微软雅黑" panose="020B0503020204020204" charset="-122"/>
                <a:sym typeface="+mn-ea"/>
              </a:rPr>
              <a:t>_</a:t>
            </a:r>
            <a:r>
              <a:rPr lang="en-US" altLang="zh-CN" b="1" dirty="0" err="1">
                <a:solidFill>
                  <a:srgbClr val="FF0000"/>
                </a:solidFill>
                <a:latin typeface="微软雅黑" panose="020B0503020204020204" charset="-122"/>
                <a:ea typeface="微软雅黑" panose="020B0503020204020204" charset="-122"/>
                <a:sym typeface="+mn-ea"/>
              </a:rPr>
              <a:t>MNISTData</a:t>
            </a:r>
            <a:r>
              <a:rPr lang="en-US" altLang="zh-CN" b="1" dirty="0">
                <a:solidFill>
                  <a:srgbClr val="FF0000"/>
                </a:solidFill>
                <a:latin typeface="微软雅黑" panose="020B0503020204020204" charset="-122"/>
                <a:ea typeface="微软雅黑" panose="020B0503020204020204" charset="-122"/>
                <a:sym typeface="+mn-ea"/>
              </a:rPr>
              <a:t>”</a:t>
            </a:r>
            <a:r>
              <a:rPr lang="zh-CN" altLang="en-US" b="1" dirty="0">
                <a:solidFill>
                  <a:srgbClr val="FF0000"/>
                </a:solidFill>
                <a:latin typeface="微软雅黑" panose="020B0503020204020204" charset="-122"/>
                <a:ea typeface="微软雅黑" panose="020B0503020204020204" charset="-122"/>
                <a:sym typeface="+mn-ea"/>
              </a:rPr>
              <a:t>文件夹中，上传文件夹</a:t>
            </a:r>
            <a:r>
              <a:rPr lang="zh-CN" altLang="en-US" dirty="0">
                <a:latin typeface="微软雅黑" panose="020B0503020204020204" charset="-122"/>
                <a:ea typeface="微软雅黑" panose="020B0503020204020204" charset="-122"/>
                <a:sym typeface="+mn-ea"/>
              </a:rPr>
              <a:t>。</a:t>
            </a:r>
          </a:p>
        </p:txBody>
      </p:sp>
      <p:pic>
        <p:nvPicPr>
          <p:cNvPr id="5" name="图片 4"/>
          <p:cNvPicPr>
            <a:picLocks noChangeAspect="1"/>
          </p:cNvPicPr>
          <p:nvPr/>
        </p:nvPicPr>
        <p:blipFill>
          <a:blip r:embed="rId6"/>
          <a:stretch>
            <a:fillRect/>
          </a:stretch>
        </p:blipFill>
        <p:spPr>
          <a:xfrm>
            <a:off x="711835" y="3621405"/>
            <a:ext cx="5424170" cy="3129280"/>
          </a:xfrm>
          <a:prstGeom prst="rect">
            <a:avLst/>
          </a:prstGeom>
        </p:spPr>
      </p:pic>
      <p:pic>
        <p:nvPicPr>
          <p:cNvPr id="6" name="图片 5"/>
          <p:cNvPicPr>
            <a:picLocks noChangeAspect="1"/>
          </p:cNvPicPr>
          <p:nvPr/>
        </p:nvPicPr>
        <p:blipFill>
          <a:blip r:embed="rId7"/>
          <a:stretch>
            <a:fillRect/>
          </a:stretch>
        </p:blipFill>
        <p:spPr>
          <a:xfrm>
            <a:off x="7104656" y="3771265"/>
            <a:ext cx="1322070" cy="29381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custDataLst>
              <p:tags r:id="rId1"/>
            </p:custDataLst>
          </p:nvPr>
        </p:nvSpPr>
        <p:spPr>
          <a:xfrm>
            <a:off x="480695" y="1489710"/>
            <a:ext cx="11448415" cy="536765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custDataLst>
              <p:tags r:id="rId2"/>
            </p:custDataLst>
          </p:nvPr>
        </p:nvSpPr>
        <p:spPr>
          <a:xfrm>
            <a:off x="262890" y="1064260"/>
            <a:ext cx="4842510" cy="62801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任务二：实现简单的手写字体识别</a:t>
            </a:r>
          </a:p>
        </p:txBody>
      </p:sp>
      <p:sp>
        <p:nvSpPr>
          <p:cNvPr id="20" name="文本框 19"/>
          <p:cNvSpPr txBox="1"/>
          <p:nvPr>
            <p:custDataLst>
              <p:tags r:id="rId3"/>
            </p:custDataLst>
          </p:nvPr>
        </p:nvSpPr>
        <p:spPr>
          <a:xfrm>
            <a:off x="711835" y="1692275"/>
            <a:ext cx="10852636" cy="5020945"/>
          </a:xfrm>
          <a:prstGeom prst="rect">
            <a:avLst/>
          </a:prstGeom>
          <a:noFill/>
        </p:spPr>
        <p:txBody>
          <a:bodyPr wrap="square" rtlCol="0">
            <a:noAutofit/>
          </a:bodyPr>
          <a:lstStyle/>
          <a:p>
            <a:pPr marL="285750" indent="-285750" fontAlgn="auto" latinLnBrk="1">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sym typeface="+mn-ea"/>
              </a:rPr>
              <a:t>第一步，下载</a:t>
            </a:r>
            <a:r>
              <a:rPr lang="en-US" altLang="zh-CN" dirty="0">
                <a:latin typeface="微软雅黑" panose="020B0503020204020204" charset="-122"/>
                <a:ea typeface="微软雅黑" panose="020B0503020204020204" charset="-122"/>
                <a:sym typeface="+mn-ea"/>
              </a:rPr>
              <a:t>MNIST</a:t>
            </a:r>
            <a:r>
              <a:rPr lang="zh-CN" altLang="en-US" dirty="0">
                <a:latin typeface="微软雅黑" panose="020B0503020204020204" charset="-122"/>
                <a:ea typeface="微软雅黑" panose="020B0503020204020204" charset="-122"/>
                <a:sym typeface="+mn-ea"/>
              </a:rPr>
              <a:t>数据集，使用简单的</a:t>
            </a:r>
            <a:r>
              <a:rPr lang="en-US" altLang="zh-CN" dirty="0">
                <a:latin typeface="微软雅黑" panose="020B0503020204020204" charset="-122"/>
                <a:ea typeface="微软雅黑" panose="020B0503020204020204" charset="-122"/>
                <a:sym typeface="+mn-ea"/>
              </a:rPr>
              <a:t>transformer</a:t>
            </a:r>
            <a:r>
              <a:rPr lang="zh-CN" altLang="en-US" dirty="0">
                <a:latin typeface="微软雅黑" panose="020B0503020204020204" charset="-122"/>
                <a:ea typeface="微软雅黑" panose="020B0503020204020204" charset="-122"/>
                <a:sym typeface="+mn-ea"/>
              </a:rPr>
              <a:t>包，对数据进行</a:t>
            </a:r>
            <a:r>
              <a:rPr lang="zh-CN" altLang="en-US" b="1" dirty="0">
                <a:latin typeface="微软雅黑" panose="020B0503020204020204" charset="-122"/>
                <a:ea typeface="微软雅黑" panose="020B0503020204020204" charset="-122"/>
                <a:sym typeface="+mn-ea"/>
              </a:rPr>
              <a:t>预处理</a:t>
            </a:r>
            <a:r>
              <a:rPr lang="zh-CN" altLang="en-US" dirty="0">
                <a:latin typeface="微软雅黑" panose="020B0503020204020204" charset="-122"/>
                <a:ea typeface="微软雅黑" panose="020B0503020204020204" charset="-122"/>
                <a:sym typeface="+mn-ea"/>
              </a:rPr>
              <a:t>。</a:t>
            </a:r>
          </a:p>
          <a:p>
            <a:pPr marL="285750" indent="-285750" fontAlgn="auto" latinLnBrk="1">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sym typeface="+mn-ea"/>
              </a:rPr>
              <a:t>第二步，构建卷积神经网络模型，定义为</a:t>
            </a:r>
            <a:r>
              <a:rPr lang="en-US" altLang="zh-CN" b="1" dirty="0">
                <a:latin typeface="微软雅黑" panose="020B0503020204020204" charset="-122"/>
                <a:ea typeface="微软雅黑" panose="020B0503020204020204" charset="-122"/>
                <a:sym typeface="+mn-ea"/>
              </a:rPr>
              <a:t>class Digit</a:t>
            </a:r>
            <a:r>
              <a:rPr lang="zh-CN" altLang="en-US" dirty="0">
                <a:latin typeface="微软雅黑" panose="020B0503020204020204" charset="-122"/>
                <a:ea typeface="微软雅黑" panose="020B0503020204020204" charset="-122"/>
                <a:sym typeface="+mn-ea"/>
              </a:rPr>
              <a:t>，在</a:t>
            </a:r>
            <a:r>
              <a:rPr lang="en-US" altLang="zh-CN" dirty="0">
                <a:latin typeface="微软雅黑" panose="020B0503020204020204" charset="-122"/>
                <a:ea typeface="微软雅黑" panose="020B0503020204020204" charset="-122"/>
                <a:sym typeface="+mn-ea"/>
              </a:rPr>
              <a:t>forward</a:t>
            </a:r>
            <a:r>
              <a:rPr lang="zh-CN" altLang="en-US" dirty="0">
                <a:latin typeface="微软雅黑" panose="020B0503020204020204" charset="-122"/>
                <a:ea typeface="微软雅黑" panose="020B0503020204020204" charset="-122"/>
                <a:sym typeface="+mn-ea"/>
              </a:rPr>
              <a:t>方法中，</a:t>
            </a:r>
            <a:r>
              <a:rPr lang="zh-CN" altLang="en-US" b="1" dirty="0">
                <a:latin typeface="微软雅黑" panose="020B0503020204020204" charset="-122"/>
                <a:ea typeface="微软雅黑" panose="020B0503020204020204" charset="-122"/>
                <a:sym typeface="+mn-ea"/>
              </a:rPr>
              <a:t>输入</a:t>
            </a:r>
            <a:r>
              <a:rPr lang="zh-CN" altLang="en-US" dirty="0">
                <a:latin typeface="微软雅黑" panose="020B0503020204020204" charset="-122"/>
                <a:ea typeface="微软雅黑" panose="020B0503020204020204" charset="-122"/>
                <a:sym typeface="+mn-ea"/>
              </a:rPr>
              <a:t>格式为</a:t>
            </a:r>
            <a:r>
              <a:rPr lang="en-US" altLang="zh-CN" b="1" dirty="0">
                <a:latin typeface="微软雅黑" panose="020B0503020204020204" charset="-122"/>
                <a:ea typeface="微软雅黑" panose="020B0503020204020204" charset="-122"/>
                <a:sym typeface="+mn-ea"/>
              </a:rPr>
              <a:t>batch*1*28</a:t>
            </a:r>
            <a:r>
              <a:rPr lang="zh-CN" altLang="en-US" b="1" dirty="0">
                <a:latin typeface="微软雅黑" panose="020B0503020204020204" charset="-122"/>
                <a:ea typeface="微软雅黑" panose="020B0503020204020204" charset="-122"/>
                <a:sym typeface="+mn-ea"/>
              </a:rPr>
              <a:t>*</a:t>
            </a:r>
            <a:r>
              <a:rPr lang="en-US" altLang="zh-CN" b="1" dirty="0">
                <a:latin typeface="微软雅黑" panose="020B0503020204020204" charset="-122"/>
                <a:ea typeface="微软雅黑" panose="020B0503020204020204" charset="-122"/>
                <a:sym typeface="+mn-ea"/>
              </a:rPr>
              <a:t>28</a:t>
            </a:r>
            <a:r>
              <a:rPr lang="zh-CN" altLang="en-US" dirty="0">
                <a:latin typeface="微软雅黑" panose="020B0503020204020204" charset="-122"/>
                <a:ea typeface="微软雅黑" panose="020B0503020204020204" charset="-122"/>
                <a:sym typeface="+mn-ea"/>
              </a:rPr>
              <a:t>（即图片），</a:t>
            </a:r>
            <a:r>
              <a:rPr lang="zh-CN" altLang="en-US" b="1" dirty="0">
                <a:latin typeface="微软雅黑" panose="020B0503020204020204" charset="-122"/>
                <a:ea typeface="微软雅黑" panose="020B0503020204020204" charset="-122"/>
                <a:sym typeface="+mn-ea"/>
              </a:rPr>
              <a:t>输出</a:t>
            </a:r>
            <a:r>
              <a:rPr lang="zh-CN" altLang="en-US" dirty="0">
                <a:latin typeface="微软雅黑" panose="020B0503020204020204" charset="-122"/>
                <a:ea typeface="微软雅黑" panose="020B0503020204020204" charset="-122"/>
                <a:sym typeface="+mn-ea"/>
              </a:rPr>
              <a:t>格式为</a:t>
            </a:r>
            <a:r>
              <a:rPr lang="en-US" altLang="zh-CN" b="1" dirty="0">
                <a:latin typeface="微软雅黑" panose="020B0503020204020204" charset="-122"/>
                <a:ea typeface="微软雅黑" panose="020B0503020204020204" charset="-122"/>
                <a:sym typeface="+mn-ea"/>
              </a:rPr>
              <a:t>batch*10</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即</a:t>
            </a:r>
            <a:r>
              <a:rPr lang="en-US" altLang="zh-CN" dirty="0">
                <a:latin typeface="微软雅黑" panose="020B0503020204020204" charset="-122"/>
                <a:ea typeface="微软雅黑" panose="020B0503020204020204" charset="-122"/>
                <a:sym typeface="+mn-ea"/>
              </a:rPr>
              <a:t>10</a:t>
            </a:r>
            <a:r>
              <a:rPr lang="zh-CN" altLang="en-US" dirty="0">
                <a:latin typeface="微软雅黑" panose="020B0503020204020204" charset="-122"/>
                <a:ea typeface="微软雅黑" panose="020B0503020204020204" charset="-122"/>
                <a:sym typeface="+mn-ea"/>
              </a:rPr>
              <a:t>个数字的取值概率</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a:t>
            </a:r>
          </a:p>
          <a:p>
            <a:pPr marL="285750" indent="-285750" fontAlgn="auto" latinLnBrk="1">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sym typeface="+mn-ea"/>
              </a:rPr>
              <a:t>第三步，训练并验证构建好的模型。</a:t>
            </a:r>
          </a:p>
          <a:p>
            <a:pPr marL="285750" indent="-285750" fontAlgn="auto" latinLnBrk="1">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第四步，使用</a:t>
            </a:r>
            <a:r>
              <a:rPr lang="en-US" altLang="zh-CN" dirty="0">
                <a:latin typeface="微软雅黑" panose="020B0503020204020204" charset="-122"/>
                <a:ea typeface="微软雅黑" panose="020B0503020204020204" charset="-122"/>
                <a:cs typeface="微软雅黑" panose="020B0503020204020204" charset="-122"/>
                <a:sym typeface="+mn-ea"/>
              </a:rPr>
              <a:t>“</a:t>
            </a:r>
            <a:r>
              <a:rPr b="1" dirty="0" err="1">
                <a:latin typeface="微软雅黑" panose="020B0503020204020204" charset="-122"/>
                <a:ea typeface="微软雅黑" panose="020B0503020204020204" charset="-122"/>
                <a:cs typeface="微软雅黑" panose="020B0503020204020204" charset="-122"/>
                <a:sym typeface="+mn-ea"/>
              </a:rPr>
              <a:t>torch.save</a:t>
            </a:r>
            <a:r>
              <a:rPr b="1" dirty="0">
                <a:latin typeface="微软雅黑" panose="020B0503020204020204" charset="-122"/>
                <a:ea typeface="微软雅黑" panose="020B0503020204020204" charset="-122"/>
                <a:cs typeface="微软雅黑" panose="020B0503020204020204" charset="-122"/>
                <a:sym typeface="+mn-ea"/>
              </a:rPr>
              <a:t>(</a:t>
            </a:r>
            <a:r>
              <a:rPr b="1" dirty="0" err="1">
                <a:latin typeface="微软雅黑" panose="020B0503020204020204" charset="-122"/>
                <a:ea typeface="微软雅黑" panose="020B0503020204020204" charset="-122"/>
                <a:cs typeface="微软雅黑" panose="020B0503020204020204" charset="-122"/>
                <a:sym typeface="+mn-ea"/>
              </a:rPr>
              <a:t>model.state_dict</a:t>
            </a:r>
            <a:r>
              <a:rPr b="1" dirty="0">
                <a:latin typeface="微软雅黑" panose="020B0503020204020204" charset="-122"/>
                <a:ea typeface="微软雅黑" panose="020B0503020204020204" charset="-122"/>
                <a:cs typeface="微软雅黑" panose="020B0503020204020204" charset="-122"/>
                <a:sym typeface="+mn-ea"/>
              </a:rPr>
              <a:t>(), "</a:t>
            </a:r>
            <a:r>
              <a:rPr b="1" dirty="0" err="1">
                <a:latin typeface="微软雅黑" panose="020B0503020204020204" charset="-122"/>
                <a:ea typeface="微软雅黑" panose="020B0503020204020204" charset="-122"/>
                <a:cs typeface="微软雅黑" panose="020B0503020204020204" charset="-122"/>
                <a:sym typeface="+mn-ea"/>
              </a:rPr>
              <a:t>mnist_cnn.pt</a:t>
            </a:r>
            <a:r>
              <a:rPr b="1"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，保存训练好的模型为</a:t>
            </a:r>
            <a:r>
              <a:rPr lang="en-US" altLang="zh-CN" b="1" dirty="0" err="1">
                <a:latin typeface="微软雅黑" panose="020B0503020204020204" charset="-122"/>
                <a:ea typeface="微软雅黑" panose="020B0503020204020204" charset="-122"/>
                <a:cs typeface="微软雅黑" panose="020B0503020204020204" charset="-122"/>
                <a:sym typeface="+mn-ea"/>
              </a:rPr>
              <a:t>mnist_cnn.pt</a:t>
            </a:r>
            <a:r>
              <a:rPr lang="zh-CN" altLang="en-US" dirty="0">
                <a:latin typeface="微软雅黑" panose="020B0503020204020204" charset="-122"/>
                <a:ea typeface="微软雅黑" panose="020B0503020204020204" charset="-122"/>
                <a:cs typeface="微软雅黑" panose="020B0503020204020204" charset="-122"/>
                <a:sym typeface="+mn-ea"/>
              </a:rPr>
              <a:t>文件。</a:t>
            </a:r>
          </a:p>
          <a:p>
            <a:pPr marL="285750" indent="-285750" fontAlgn="auto" latinLnBrk="1">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（以上步骤的代码，保存到名为</a:t>
            </a:r>
            <a:r>
              <a:rPr lang="en-US" altLang="zh-CN" dirty="0">
                <a:latin typeface="微软雅黑" panose="020B0503020204020204" charset="-122"/>
                <a:ea typeface="微软雅黑" panose="020B0503020204020204" charset="-122"/>
                <a:cs typeface="微软雅黑" panose="020B0503020204020204" charset="-122"/>
                <a:sym typeface="+mn-ea"/>
              </a:rPr>
              <a:t>”</a:t>
            </a:r>
            <a:r>
              <a:rPr lang="en-US" altLang="zh-CN" b="1" dirty="0" err="1">
                <a:latin typeface="微软雅黑" panose="020B0503020204020204" charset="-122"/>
                <a:ea typeface="微软雅黑" panose="020B0503020204020204" charset="-122"/>
                <a:cs typeface="微软雅黑" panose="020B0503020204020204" charset="-122"/>
                <a:sym typeface="+mn-ea"/>
              </a:rPr>
              <a:t>Recognition.py</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的脚本中，将除了</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导包，全局变量，模型定义和函数定义</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以外的代码，放到</a:t>
            </a:r>
            <a:r>
              <a:rPr lang="en-US" altLang="zh-CN" dirty="0">
                <a:latin typeface="微软雅黑" panose="020B0503020204020204" charset="-122"/>
                <a:ea typeface="微软雅黑" panose="020B0503020204020204" charset="-122"/>
                <a:cs typeface="微软雅黑" panose="020B0503020204020204" charset="-122"/>
                <a:sym typeface="+mn-ea"/>
              </a:rPr>
              <a:t>”if __name__ == '__main__':“</a:t>
            </a:r>
            <a:r>
              <a:rPr lang="zh-CN" altLang="en-US" dirty="0">
                <a:latin typeface="微软雅黑" panose="020B0503020204020204" charset="-122"/>
                <a:ea typeface="微软雅黑" panose="020B0503020204020204" charset="-122"/>
                <a:cs typeface="微软雅黑" panose="020B0503020204020204" charset="-122"/>
                <a:sym typeface="+mn-ea"/>
              </a:rPr>
              <a:t>中。）</a:t>
            </a:r>
          </a:p>
          <a:p>
            <a:pPr marL="285750" indent="-285750" fontAlgn="auto" latinLnBrk="1">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第五步，将自己的数据集</a:t>
            </a:r>
            <a:r>
              <a:rPr lang="en-US" altLang="zh-CN" dirty="0">
                <a:latin typeface="微软雅黑" panose="020B0503020204020204" charset="-122"/>
                <a:ea typeface="微软雅黑" panose="020B0503020204020204" charset="-122"/>
                <a:cs typeface="微软雅黑" panose="020B0503020204020204" charset="-122"/>
                <a:sym typeface="+mn-ea"/>
              </a:rPr>
              <a:t>”2024111111_MNISTData“</a:t>
            </a:r>
            <a:r>
              <a:rPr lang="zh-CN" altLang="en-US" dirty="0">
                <a:latin typeface="微软雅黑" panose="020B0503020204020204" charset="-122"/>
                <a:ea typeface="微软雅黑" panose="020B0503020204020204" charset="-122"/>
                <a:cs typeface="微软雅黑" panose="020B0503020204020204" charset="-122"/>
                <a:sym typeface="+mn-ea"/>
              </a:rPr>
              <a:t>，放在当前目录的</a:t>
            </a:r>
            <a:r>
              <a:rPr lang="en-US" altLang="zh-CN" dirty="0">
                <a:latin typeface="微软雅黑" panose="020B0503020204020204" charset="-122"/>
                <a:ea typeface="微软雅黑" panose="020B0503020204020204" charset="-122"/>
                <a:cs typeface="微软雅黑" panose="020B0503020204020204" charset="-122"/>
                <a:sym typeface="+mn-ea"/>
              </a:rPr>
              <a:t>”</a:t>
            </a:r>
            <a:r>
              <a:rPr lang="en-US" altLang="zh-CN" dirty="0" err="1">
                <a:latin typeface="微软雅黑" panose="020B0503020204020204" charset="-122"/>
                <a:ea typeface="微软雅黑" panose="020B0503020204020204" charset="-122"/>
                <a:cs typeface="微软雅黑" panose="020B0503020204020204" charset="-122"/>
                <a:sym typeface="+mn-ea"/>
              </a:rPr>
              <a:t>mnistData</a:t>
            </a:r>
            <a:r>
              <a:rPr lang="en-US" altLang="zh-CN" dirty="0">
                <a:latin typeface="微软雅黑" panose="020B0503020204020204" charset="-122"/>
                <a:ea typeface="微软雅黑" panose="020B0503020204020204" charset="-122"/>
                <a:cs typeface="微软雅黑" panose="020B0503020204020204" charset="-122"/>
                <a:sym typeface="+mn-ea"/>
              </a:rPr>
              <a:t>/</a:t>
            </a:r>
            <a:r>
              <a:rPr lang="en-US" altLang="zh-CN" dirty="0" err="1">
                <a:latin typeface="微软雅黑" panose="020B0503020204020204" charset="-122"/>
                <a:ea typeface="微软雅黑" panose="020B0503020204020204" charset="-122"/>
                <a:cs typeface="微软雅黑" panose="020B0503020204020204" charset="-122"/>
                <a:sym typeface="+mn-ea"/>
              </a:rPr>
              <a:t>test_data</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文件夹中。使用提供的</a:t>
            </a:r>
            <a:r>
              <a:rPr lang="en-US" altLang="zh-CN" b="1" dirty="0" err="1">
                <a:latin typeface="微软雅黑" panose="020B0503020204020204" charset="-122"/>
                <a:ea typeface="微软雅黑" panose="020B0503020204020204" charset="-122"/>
                <a:cs typeface="微软雅黑" panose="020B0503020204020204" charset="-122"/>
                <a:sym typeface="+mn-ea"/>
              </a:rPr>
              <a:t>test.py</a:t>
            </a:r>
            <a:r>
              <a:rPr lang="en-US" altLang="zh-CN" b="1" dirty="0">
                <a:latin typeface="微软雅黑" panose="020B0503020204020204" charset="-122"/>
                <a:ea typeface="微软雅黑" panose="020B0503020204020204" charset="-122"/>
                <a:cs typeface="微软雅黑" panose="020B0503020204020204" charset="-122"/>
                <a:sym typeface="+mn-ea"/>
              </a:rPr>
              <a:t> </a:t>
            </a:r>
            <a:r>
              <a:rPr lang="en-US" altLang="zh-CN" b="1" dirty="0" err="1">
                <a:latin typeface="微软雅黑" panose="020B0503020204020204" charset="-122"/>
                <a:ea typeface="微软雅黑" panose="020B0503020204020204" charset="-122"/>
                <a:cs typeface="微软雅黑" panose="020B0503020204020204" charset="-122"/>
                <a:sym typeface="+mn-ea"/>
              </a:rPr>
              <a:t>score.py</a:t>
            </a:r>
            <a:r>
              <a:rPr lang="zh-CN" altLang="en-US" dirty="0">
                <a:latin typeface="微软雅黑" panose="020B0503020204020204" charset="-122"/>
                <a:ea typeface="微软雅黑" panose="020B0503020204020204" charset="-122"/>
                <a:cs typeface="微软雅黑" panose="020B0503020204020204" charset="-122"/>
                <a:sym typeface="+mn-ea"/>
              </a:rPr>
              <a:t>文件进行</a:t>
            </a:r>
            <a:r>
              <a:rPr lang="zh-CN" altLang="en-US" b="1" dirty="0">
                <a:latin typeface="微软雅黑" panose="020B0503020204020204" charset="-122"/>
                <a:ea typeface="微软雅黑" panose="020B0503020204020204" charset="-122"/>
                <a:cs typeface="微软雅黑" panose="020B0503020204020204" charset="-122"/>
                <a:sym typeface="+mn-ea"/>
              </a:rPr>
              <a:t>预处理和测试</a:t>
            </a:r>
            <a:r>
              <a:rPr lang="zh-CN" altLang="en-US" dirty="0">
                <a:latin typeface="微软雅黑" panose="020B0503020204020204" charset="-122"/>
                <a:ea typeface="微软雅黑" panose="020B0503020204020204" charset="-122"/>
                <a:cs typeface="微软雅黑" panose="020B0503020204020204" charset="-122"/>
                <a:sym typeface="+mn-ea"/>
              </a:rPr>
              <a:t>。验证模型可以正常运行。</a:t>
            </a:r>
          </a:p>
          <a:p>
            <a:pPr marL="285750" indent="-285750" fontAlgn="auto" latinLnBrk="1">
              <a:lnSpc>
                <a:spcPct val="150000"/>
              </a:lnSpc>
              <a:buFont typeface="Arial" panose="020B0604020202020204" pitchFamily="34" charset="0"/>
              <a:buChar char="•"/>
            </a:pPr>
            <a:r>
              <a:rPr lang="zh-CN" altLang="en-US" dirty="0">
                <a:latin typeface="微软雅黑" panose="020B0503020204020204" charset="-122"/>
                <a:ea typeface="微软雅黑" panose="020B0503020204020204" charset="-122"/>
                <a:cs typeface="微软雅黑" panose="020B0503020204020204" charset="-122"/>
                <a:sym typeface="+mn-ea"/>
              </a:rPr>
              <a:t>第六步，将</a:t>
            </a:r>
            <a:r>
              <a:rPr lang="en-US" altLang="zh-CN" dirty="0">
                <a:latin typeface="微软雅黑" panose="020B0503020204020204" charset="-122"/>
                <a:ea typeface="微软雅黑" panose="020B0503020204020204" charset="-122"/>
                <a:cs typeface="微软雅黑" panose="020B0503020204020204" charset="-122"/>
                <a:sym typeface="+mn-ea"/>
              </a:rPr>
              <a:t> </a:t>
            </a:r>
            <a:r>
              <a:rPr lang="en-US" altLang="zh-CN" b="1" dirty="0" err="1">
                <a:latin typeface="微软雅黑" panose="020B0503020204020204" charset="-122"/>
                <a:ea typeface="微软雅黑" panose="020B0503020204020204" charset="-122"/>
                <a:cs typeface="微软雅黑" panose="020B0503020204020204" charset="-122"/>
                <a:sym typeface="+mn-ea"/>
              </a:rPr>
              <a:t>mnist_cnn.pth</a:t>
            </a:r>
            <a:r>
              <a:rPr lang="zh-CN" altLang="en-US" dirty="0">
                <a:latin typeface="微软雅黑" panose="020B0503020204020204" charset="-122"/>
                <a:ea typeface="微软雅黑" panose="020B0503020204020204" charset="-122"/>
                <a:cs typeface="微软雅黑" panose="020B0503020204020204" charset="-122"/>
                <a:sym typeface="+mn-ea"/>
              </a:rPr>
              <a:t>文件</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和</a:t>
            </a:r>
            <a:r>
              <a:rPr lang="en-US" altLang="zh-CN" dirty="0">
                <a:latin typeface="微软雅黑" panose="020B0503020204020204" charset="-122"/>
                <a:ea typeface="微软雅黑" panose="020B0503020204020204" charset="-122"/>
                <a:cs typeface="微软雅黑" panose="020B0503020204020204" charset="-122"/>
                <a:sym typeface="+mn-ea"/>
              </a:rPr>
              <a:t> </a:t>
            </a:r>
            <a:r>
              <a:rPr lang="en-US" altLang="zh-CN" b="1" dirty="0" err="1">
                <a:latin typeface="微软雅黑" panose="020B0503020204020204" charset="-122"/>
                <a:ea typeface="微软雅黑" panose="020B0503020204020204" charset="-122"/>
                <a:cs typeface="微软雅黑" panose="020B0503020204020204" charset="-122"/>
                <a:sym typeface="+mn-ea"/>
              </a:rPr>
              <a:t>Recognization.py</a:t>
            </a:r>
            <a:r>
              <a:rPr lang="en-US" altLang="zh-CN" b="1"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文件</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打包到</a:t>
            </a:r>
            <a:r>
              <a:rPr lang="en-US" altLang="zh-CN" dirty="0">
                <a:latin typeface="微软雅黑" panose="020B0503020204020204" charset="-122"/>
                <a:ea typeface="微软雅黑" panose="020B0503020204020204" charset="-122"/>
                <a:cs typeface="微软雅黑" panose="020B0503020204020204" charset="-122"/>
                <a:sym typeface="+mn-ea"/>
              </a:rPr>
              <a:t>”</a:t>
            </a:r>
            <a:r>
              <a:rPr lang="en-US" altLang="zh-CN" b="1" dirty="0">
                <a:latin typeface="微软雅黑" panose="020B0503020204020204" charset="-122"/>
                <a:ea typeface="微软雅黑" panose="020B0503020204020204" charset="-122"/>
                <a:cs typeface="微软雅黑" panose="020B0503020204020204" charset="-122"/>
                <a:sym typeface="+mn-ea"/>
              </a:rPr>
              <a:t>2024111111</a:t>
            </a:r>
            <a:r>
              <a:rPr lang="zh-CN" altLang="en-US" b="1" dirty="0">
                <a:latin typeface="微软雅黑" panose="020B0503020204020204" charset="-122"/>
                <a:ea typeface="微软雅黑" panose="020B0503020204020204" charset="-122"/>
                <a:cs typeface="微软雅黑" panose="020B0503020204020204" charset="-122"/>
                <a:sym typeface="+mn-ea"/>
              </a:rPr>
              <a:t>（学号）</a:t>
            </a:r>
            <a:r>
              <a:rPr lang="en-US" altLang="zh-CN" b="1" dirty="0">
                <a:latin typeface="微软雅黑" panose="020B0503020204020204" charset="-122"/>
                <a:ea typeface="微软雅黑" panose="020B0503020204020204" charset="-122"/>
                <a:cs typeface="微软雅黑" panose="020B0503020204020204" charset="-122"/>
                <a:sym typeface="+mn-ea"/>
              </a:rPr>
              <a:t>_</a:t>
            </a:r>
            <a:r>
              <a:rPr lang="en-US" altLang="zh-CN" b="1" dirty="0" err="1">
                <a:latin typeface="微软雅黑" panose="020B0503020204020204" charset="-122"/>
                <a:ea typeface="微软雅黑" panose="020B0503020204020204" charset="-122"/>
                <a:cs typeface="微软雅黑" panose="020B0503020204020204" charset="-122"/>
                <a:sym typeface="+mn-ea"/>
              </a:rPr>
              <a:t>MNISTCode</a:t>
            </a:r>
            <a:r>
              <a:rPr lang="en-US" altLang="zh-CN" dirty="0">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cs typeface="微软雅黑" panose="020B0503020204020204" charset="-122"/>
                <a:sym typeface="+mn-ea"/>
              </a:rPr>
              <a:t>文件夹中</a:t>
            </a:r>
            <a:r>
              <a:rPr lang="en-US" altLang="zh-CN" dirty="0">
                <a:latin typeface="微软雅黑" panose="020B0503020204020204" charset="-122"/>
                <a:ea typeface="微软雅黑" panose="020B0503020204020204" charset="-122"/>
                <a:cs typeface="微软雅黑" panose="020B0503020204020204" charset="-122"/>
                <a:sym typeface="+mn-ea"/>
              </a:rPr>
              <a:t> </a:t>
            </a:r>
            <a:r>
              <a:rPr lang="zh-CN" altLang="en-US" dirty="0">
                <a:latin typeface="微软雅黑" panose="020B0503020204020204" charset="-122"/>
                <a:ea typeface="微软雅黑" panose="020B0503020204020204" charset="-122"/>
                <a:cs typeface="微软雅黑" panose="020B0503020204020204" charset="-122"/>
                <a:sym typeface="+mn-ea"/>
              </a:rPr>
              <a:t>。上传文件夹。</a:t>
            </a:r>
          </a:p>
          <a:p>
            <a:pPr indent="0" fontAlgn="auto" latinLnBrk="1">
              <a:lnSpc>
                <a:spcPct val="150000"/>
              </a:lnSpc>
            </a:pPr>
            <a:endParaRPr lang="zh-CN" altLang="en-US" dirty="0">
              <a:latin typeface="微软雅黑" panose="020B0503020204020204" charset="-122"/>
              <a:ea typeface="微软雅黑" panose="020B0503020204020204" charset="-122"/>
              <a:cs typeface="微软雅黑" panose="020B0503020204020204" charset="-122"/>
            </a:endParaRPr>
          </a:p>
          <a:p>
            <a:pPr indent="0" fontAlgn="auto" latinLnBrk="1">
              <a:lnSpc>
                <a:spcPct val="150000"/>
              </a:lnSpc>
            </a:pPr>
            <a:endParaRPr lang="en-US" altLang="zh-CN" dirty="0">
              <a:latin typeface="微软雅黑" panose="020B0503020204020204" charset="-122"/>
              <a:ea typeface="微软雅黑" panose="020B0503020204020204" charset="-122"/>
              <a:cs typeface="微软雅黑" panose="020B0503020204020204" charset="-122"/>
              <a:sym typeface="+mn-ea"/>
            </a:endParaRPr>
          </a:p>
        </p:txBody>
      </p:sp>
      <p:pic>
        <p:nvPicPr>
          <p:cNvPr id="5" name="图片 4">
            <a:extLst>
              <a:ext uri="{FF2B5EF4-FFF2-40B4-BE49-F238E27FC236}">
                <a16:creationId xmlns:a16="http://schemas.microsoft.com/office/drawing/2014/main" id="{7750D19B-9EE6-A78F-07B9-96546B26C626}"/>
              </a:ext>
            </a:extLst>
          </p:cNvPr>
          <p:cNvPicPr>
            <a:picLocks noChangeAspect="1"/>
          </p:cNvPicPr>
          <p:nvPr/>
        </p:nvPicPr>
        <p:blipFill>
          <a:blip r:embed="rId6"/>
          <a:stretch>
            <a:fillRect/>
          </a:stretch>
        </p:blipFill>
        <p:spPr>
          <a:xfrm>
            <a:off x="8946636" y="667647"/>
            <a:ext cx="2982474" cy="8538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custDataLst>
              <p:tags r:id="rId1"/>
            </p:custDataLst>
          </p:nvPr>
        </p:nvSpPr>
        <p:spPr>
          <a:xfrm>
            <a:off x="480695" y="1177925"/>
            <a:ext cx="8013065" cy="493458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custDataLst>
              <p:tags r:id="rId2"/>
            </p:custDataLst>
          </p:nvPr>
        </p:nvSpPr>
        <p:spPr>
          <a:xfrm>
            <a:off x="262890" y="943610"/>
            <a:ext cx="1522095" cy="59690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判分标准</a:t>
            </a:r>
          </a:p>
        </p:txBody>
      </p:sp>
      <p:sp>
        <p:nvSpPr>
          <p:cNvPr id="20" name="文本框 19"/>
          <p:cNvSpPr txBox="1"/>
          <p:nvPr>
            <p:custDataLst>
              <p:tags r:id="rId3"/>
            </p:custDataLst>
          </p:nvPr>
        </p:nvSpPr>
        <p:spPr>
          <a:xfrm>
            <a:off x="939800" y="1540510"/>
            <a:ext cx="7160895" cy="3909060"/>
          </a:xfrm>
          <a:prstGeom prst="rect">
            <a:avLst/>
          </a:prstGeom>
          <a:noFill/>
        </p:spPr>
        <p:txBody>
          <a:bodyPr wrap="square" rtlCol="0">
            <a:noAutofit/>
          </a:bodyPr>
          <a:lstStyle/>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rPr>
              <a:t>训练集为</a:t>
            </a:r>
            <a:r>
              <a:rPr lang="zh-CN" altLang="en-US" dirty="0">
                <a:latin typeface="微软雅黑" panose="020B0503020204020204" charset="-122"/>
                <a:ea typeface="微软雅黑" panose="020B0503020204020204" charset="-122"/>
                <a:cs typeface="微软雅黑" panose="020B0503020204020204" charset="-122"/>
                <a:sym typeface="+mn-ea"/>
              </a:rPr>
              <a:t>全班同学的手写数字图片（</a:t>
            </a:r>
            <a:r>
              <a:rPr lang="en-US" altLang="zh-CN" dirty="0">
                <a:latin typeface="微软雅黑" panose="020B0503020204020204" charset="-122"/>
                <a:ea typeface="微软雅黑" panose="020B0503020204020204" charset="-122"/>
                <a:cs typeface="微软雅黑" panose="020B0503020204020204" charset="-122"/>
                <a:sym typeface="+mn-ea"/>
              </a:rPr>
              <a:t>3000</a:t>
            </a:r>
            <a:r>
              <a:rPr lang="zh-CN" altLang="en-US" dirty="0">
                <a:latin typeface="微软雅黑" panose="020B0503020204020204" charset="-122"/>
                <a:ea typeface="微软雅黑" panose="020B0503020204020204" charset="-122"/>
                <a:cs typeface="微软雅黑" panose="020B0503020204020204" charset="-122"/>
                <a:sym typeface="+mn-ea"/>
              </a:rPr>
              <a:t>张）。</a:t>
            </a: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rPr>
              <a:t>测试集为全班同学的手写数字图片（未知</a:t>
            </a:r>
            <a:r>
              <a:rPr lang="en-US" altLang="zh-CN" dirty="0">
                <a:latin typeface="微软雅黑" panose="020B0503020204020204" charset="-122"/>
                <a:ea typeface="微软雅黑" panose="020B0503020204020204" charset="-122"/>
                <a:cs typeface="微软雅黑" panose="020B0503020204020204" charset="-122"/>
              </a:rPr>
              <a:t>x</a:t>
            </a:r>
            <a:r>
              <a:rPr lang="zh-CN" altLang="en-US" dirty="0">
                <a:latin typeface="微软雅黑" panose="020B0503020204020204" charset="-122"/>
                <a:ea typeface="微软雅黑" panose="020B0503020204020204" charset="-122"/>
                <a:cs typeface="微软雅黑" panose="020B0503020204020204" charset="-122"/>
              </a:rPr>
              <a:t>张）。</a:t>
            </a:r>
          </a:p>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rPr>
              <a:t>（可选把网上下载的</a:t>
            </a:r>
            <a:r>
              <a:rPr lang="en-US" altLang="zh-CN" dirty="0">
                <a:latin typeface="微软雅黑" panose="020B0503020204020204" charset="-122"/>
                <a:ea typeface="微软雅黑" panose="020B0503020204020204" charset="-122"/>
                <a:cs typeface="微软雅黑" panose="020B0503020204020204" charset="-122"/>
              </a:rPr>
              <a:t>MNIST</a:t>
            </a:r>
            <a:r>
              <a:rPr lang="zh-CN" altLang="en-US" dirty="0">
                <a:latin typeface="微软雅黑" panose="020B0503020204020204" charset="-122"/>
                <a:ea typeface="微软雅黑" panose="020B0503020204020204" charset="-122"/>
                <a:cs typeface="微软雅黑" panose="020B0503020204020204" charset="-122"/>
              </a:rPr>
              <a:t>训练集图片加入训练集中）</a:t>
            </a:r>
          </a:p>
          <a:p>
            <a:pPr indent="0" fontAlgn="auto">
              <a:lnSpc>
                <a:spcPct val="150000"/>
              </a:lnSpc>
            </a:pP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rPr>
              <a:t>使用</a:t>
            </a:r>
            <a:r>
              <a:rPr lang="en-US" altLang="zh-CN" b="1" dirty="0" err="1">
                <a:latin typeface="微软雅黑" panose="020B0503020204020204" charset="-122"/>
                <a:ea typeface="微软雅黑" panose="020B0503020204020204" charset="-122"/>
                <a:cs typeface="微软雅黑" panose="020B0503020204020204" charset="-122"/>
              </a:rPr>
              <a:t>test.py</a:t>
            </a:r>
            <a:r>
              <a:rPr lang="zh-CN" altLang="en-US" dirty="0">
                <a:latin typeface="微软雅黑" panose="020B0503020204020204" charset="-122"/>
                <a:ea typeface="微软雅黑" panose="020B0503020204020204" charset="-122"/>
                <a:cs typeface="微软雅黑" panose="020B0503020204020204" charset="-122"/>
              </a:rPr>
              <a:t>进行测试，加载测试集，预处理，导入模型model.load_state_dict(torch.load("mnist_cnn.pt"))</a:t>
            </a:r>
          </a:p>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sym typeface="+mn-ea"/>
              </a:rPr>
              <a:t>将预测结果</a:t>
            </a:r>
            <a:r>
              <a:rPr lang="en-US" altLang="zh-CN" dirty="0" err="1">
                <a:latin typeface="微软雅黑" panose="020B0503020204020204" charset="-122"/>
                <a:ea typeface="微软雅黑" panose="020B0503020204020204" charset="-122"/>
                <a:cs typeface="微软雅黑" panose="020B0503020204020204" charset="-122"/>
                <a:sym typeface="+mn-ea"/>
              </a:rPr>
              <a:t>image_id</a:t>
            </a:r>
            <a:r>
              <a:rPr lang="en-US" altLang="zh-CN" dirty="0">
                <a:latin typeface="微软雅黑" panose="020B0503020204020204" charset="-122"/>
                <a:ea typeface="微软雅黑" panose="020B0503020204020204" charset="-122"/>
                <a:cs typeface="微软雅黑" panose="020B0503020204020204" charset="-122"/>
                <a:sym typeface="+mn-ea"/>
              </a:rPr>
              <a:t> + </a:t>
            </a:r>
            <a:r>
              <a:rPr lang="en-US" altLang="zh-CN" dirty="0" err="1">
                <a:latin typeface="微软雅黑" panose="020B0503020204020204" charset="-122"/>
                <a:ea typeface="微软雅黑" panose="020B0503020204020204" charset="-122"/>
                <a:cs typeface="微软雅黑" panose="020B0503020204020204" charset="-122"/>
                <a:sym typeface="+mn-ea"/>
              </a:rPr>
              <a:t>predicted_digit</a:t>
            </a:r>
            <a:r>
              <a:rPr lang="zh-CN" altLang="en-US" dirty="0">
                <a:latin typeface="微软雅黑" panose="020B0503020204020204" charset="-122"/>
                <a:ea typeface="微软雅黑" panose="020B0503020204020204" charset="-122"/>
                <a:cs typeface="微软雅黑" panose="020B0503020204020204" charset="-122"/>
                <a:sym typeface="+mn-ea"/>
              </a:rPr>
              <a:t>写到</a:t>
            </a:r>
            <a:r>
              <a:rPr lang="en-US" altLang="zh-CN" dirty="0" err="1">
                <a:latin typeface="微软雅黑" panose="020B0503020204020204" charset="-122"/>
                <a:ea typeface="微软雅黑" panose="020B0503020204020204" charset="-122"/>
                <a:cs typeface="微软雅黑" panose="020B0503020204020204" charset="-122"/>
                <a:sym typeface="+mn-ea"/>
              </a:rPr>
              <a:t>result.csv</a:t>
            </a:r>
            <a:r>
              <a:rPr lang="zh-CN" altLang="en-US" dirty="0">
                <a:latin typeface="微软雅黑" panose="020B0503020204020204" charset="-122"/>
                <a:ea typeface="微软雅黑" panose="020B0503020204020204" charset="-122"/>
                <a:cs typeface="微软雅黑" panose="020B0503020204020204" charset="-122"/>
                <a:sym typeface="+mn-ea"/>
              </a:rPr>
              <a:t>中。</a:t>
            </a:r>
          </a:p>
          <a:p>
            <a:pPr indent="0" fontAlgn="auto">
              <a:lnSpc>
                <a:spcPct val="150000"/>
              </a:lnSpc>
            </a:pPr>
            <a:endParaRPr lang="en-US" altLang="zh-CN" dirty="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sym typeface="+mn-ea"/>
              </a:rPr>
              <a:t>使用</a:t>
            </a:r>
            <a:r>
              <a:rPr lang="en-US" altLang="zh-CN" b="1" dirty="0" err="1">
                <a:latin typeface="微软雅黑" panose="020B0503020204020204" charset="-122"/>
                <a:ea typeface="微软雅黑" panose="020B0503020204020204" charset="-122"/>
                <a:cs typeface="微软雅黑" panose="020B0503020204020204" charset="-122"/>
                <a:sym typeface="+mn-ea"/>
              </a:rPr>
              <a:t>score.py</a:t>
            </a:r>
            <a:r>
              <a:rPr lang="zh-CN" altLang="en-US" dirty="0">
                <a:latin typeface="微软雅黑" panose="020B0503020204020204" charset="-122"/>
                <a:ea typeface="微软雅黑" panose="020B0503020204020204" charset="-122"/>
                <a:cs typeface="微软雅黑" panose="020B0503020204020204" charset="-122"/>
                <a:sym typeface="+mn-ea"/>
              </a:rPr>
              <a:t>读取</a:t>
            </a:r>
            <a:r>
              <a:rPr lang="en-US" altLang="zh-CN" dirty="0" err="1">
                <a:latin typeface="微软雅黑" panose="020B0503020204020204" charset="-122"/>
                <a:ea typeface="微软雅黑" panose="020B0503020204020204" charset="-122"/>
                <a:cs typeface="微软雅黑" panose="020B0503020204020204" charset="-122"/>
                <a:sym typeface="+mn-ea"/>
              </a:rPr>
              <a:t>result.csv</a:t>
            </a:r>
            <a:r>
              <a:rPr lang="zh-CN" altLang="en-US" dirty="0">
                <a:latin typeface="微软雅黑" panose="020B0503020204020204" charset="-122"/>
                <a:ea typeface="微软雅黑" panose="020B0503020204020204" charset="-122"/>
                <a:cs typeface="微软雅黑" panose="020B0503020204020204" charset="-122"/>
                <a:sym typeface="+mn-ea"/>
              </a:rPr>
              <a:t>中的预测值和</a:t>
            </a:r>
            <a:r>
              <a:rPr lang="en-US" altLang="zh-CN" dirty="0" err="1">
                <a:latin typeface="微软雅黑" panose="020B0503020204020204" charset="-122"/>
                <a:ea typeface="微软雅黑" panose="020B0503020204020204" charset="-122"/>
                <a:cs typeface="微软雅黑" panose="020B0503020204020204" charset="-122"/>
                <a:sym typeface="+mn-ea"/>
              </a:rPr>
              <a:t>label.csv</a:t>
            </a:r>
            <a:r>
              <a:rPr lang="zh-CN" altLang="en-US" dirty="0">
                <a:latin typeface="微软雅黑" panose="020B0503020204020204" charset="-122"/>
                <a:ea typeface="微软雅黑" panose="020B0503020204020204" charset="-122"/>
                <a:cs typeface="微软雅黑" panose="020B0503020204020204" charset="-122"/>
                <a:sym typeface="+mn-ea"/>
              </a:rPr>
              <a:t>中的真实值，判断准确率。</a:t>
            </a:r>
            <a:endParaRPr lang="en-US" altLang="zh-CN" dirty="0">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9490710" y="5008245"/>
            <a:ext cx="1758950" cy="368300"/>
          </a:xfrm>
          <a:prstGeom prst="rect">
            <a:avLst/>
          </a:prstGeom>
          <a:noFill/>
        </p:spPr>
        <p:txBody>
          <a:bodyPr wrap="square" rtlCol="0">
            <a:spAutoFit/>
          </a:bodyPr>
          <a:lstStyle/>
          <a:p>
            <a:r>
              <a:rPr lang="en-US" altLang="zh-CN">
                <a:latin typeface="微软雅黑" panose="020B0503020204020204" charset="-122"/>
                <a:ea typeface="微软雅黑" panose="020B0503020204020204" charset="-122"/>
                <a:cs typeface="微软雅黑" panose="020B0503020204020204" charset="-122"/>
              </a:rPr>
              <a:t>result.csv</a:t>
            </a:r>
            <a:r>
              <a:rPr lang="zh-CN" altLang="en-US">
                <a:latin typeface="微软雅黑" panose="020B0503020204020204" charset="-122"/>
                <a:ea typeface="微软雅黑" panose="020B0503020204020204" charset="-122"/>
                <a:cs typeface="微软雅黑" panose="020B0503020204020204" charset="-122"/>
              </a:rPr>
              <a:t>示例</a:t>
            </a:r>
          </a:p>
        </p:txBody>
      </p:sp>
      <p:pic>
        <p:nvPicPr>
          <p:cNvPr id="4" name="图片 3"/>
          <p:cNvPicPr>
            <a:picLocks noChangeAspect="1"/>
          </p:cNvPicPr>
          <p:nvPr/>
        </p:nvPicPr>
        <p:blipFill>
          <a:blip r:embed="rId6"/>
          <a:stretch>
            <a:fillRect/>
          </a:stretch>
        </p:blipFill>
        <p:spPr>
          <a:xfrm>
            <a:off x="8839835" y="1177925"/>
            <a:ext cx="3060700" cy="3373755"/>
          </a:xfrm>
          <a:prstGeom prst="rect">
            <a:avLst/>
          </a:prstGeom>
        </p:spPr>
      </p:pic>
      <p:pic>
        <p:nvPicPr>
          <p:cNvPr id="8" name="图片 7"/>
          <p:cNvPicPr>
            <a:picLocks noChangeAspect="1"/>
          </p:cNvPicPr>
          <p:nvPr/>
        </p:nvPicPr>
        <p:blipFill>
          <a:blip r:embed="rId7"/>
          <a:stretch>
            <a:fillRect/>
          </a:stretch>
        </p:blipFill>
        <p:spPr>
          <a:xfrm>
            <a:off x="8990330" y="5833110"/>
            <a:ext cx="2759075" cy="4800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custDataLst>
              <p:tags r:id="rId1"/>
            </p:custDataLst>
          </p:nvPr>
        </p:nvSpPr>
        <p:spPr>
          <a:xfrm>
            <a:off x="480695" y="1318895"/>
            <a:ext cx="11494135" cy="4824372"/>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custDataLst>
              <p:tags r:id="rId2"/>
            </p:custDataLst>
          </p:nvPr>
        </p:nvSpPr>
        <p:spPr>
          <a:xfrm>
            <a:off x="262890" y="880110"/>
            <a:ext cx="1765935" cy="64135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混合数据集</a:t>
            </a:r>
          </a:p>
        </p:txBody>
      </p:sp>
      <p:sp>
        <p:nvSpPr>
          <p:cNvPr id="20" name="文本框 19"/>
          <p:cNvSpPr txBox="1"/>
          <p:nvPr>
            <p:custDataLst>
              <p:tags r:id="rId3"/>
            </p:custDataLst>
          </p:nvPr>
        </p:nvSpPr>
        <p:spPr>
          <a:xfrm>
            <a:off x="711835" y="1521460"/>
            <a:ext cx="11041380" cy="4175760"/>
          </a:xfrm>
          <a:prstGeom prst="rect">
            <a:avLst/>
          </a:prstGeom>
          <a:noFill/>
        </p:spPr>
        <p:txBody>
          <a:bodyPr wrap="square" rtlCol="0">
            <a:noAutofit/>
          </a:bodyPr>
          <a:lstStyle/>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rPr>
              <a:t>我们有官方的</a:t>
            </a:r>
            <a:r>
              <a:rPr lang="en-US" altLang="zh-CN" dirty="0">
                <a:latin typeface="微软雅黑" panose="020B0503020204020204" charset="-122"/>
                <a:ea typeface="微软雅黑" panose="020B0503020204020204" charset="-122"/>
                <a:cs typeface="微软雅黑" panose="020B0503020204020204" charset="-122"/>
              </a:rPr>
              <a:t>MNIST</a:t>
            </a:r>
            <a:r>
              <a:rPr lang="zh-CN" altLang="en-US" dirty="0">
                <a:latin typeface="微软雅黑" panose="020B0503020204020204" charset="-122"/>
                <a:ea typeface="微软雅黑" panose="020B0503020204020204" charset="-122"/>
                <a:cs typeface="微软雅黑" panose="020B0503020204020204" charset="-122"/>
              </a:rPr>
              <a:t>数据集，</a:t>
            </a:r>
            <a:r>
              <a:rPr lang="en-US" altLang="zh-CN" dirty="0">
                <a:latin typeface="微软雅黑" panose="020B0503020204020204" charset="-122"/>
                <a:ea typeface="微软雅黑" panose="020B0503020204020204" charset="-122"/>
                <a:cs typeface="微软雅黑" panose="020B0503020204020204" charset="-122"/>
              </a:rPr>
              <a:t>60000</a:t>
            </a:r>
            <a:r>
              <a:rPr lang="zh-CN" altLang="en-US" dirty="0">
                <a:latin typeface="微软雅黑" panose="020B0503020204020204" charset="-122"/>
                <a:ea typeface="微软雅黑" panose="020B0503020204020204" charset="-122"/>
                <a:cs typeface="微软雅黑" panose="020B0503020204020204" charset="-122"/>
              </a:rPr>
              <a:t>个训练样本，</a:t>
            </a:r>
            <a:r>
              <a:rPr lang="en-US" altLang="zh-CN" dirty="0">
                <a:latin typeface="微软雅黑" panose="020B0503020204020204" charset="-122"/>
                <a:ea typeface="微软雅黑" panose="020B0503020204020204" charset="-122"/>
                <a:cs typeface="微软雅黑" panose="020B0503020204020204" charset="-122"/>
              </a:rPr>
              <a:t>10000</a:t>
            </a:r>
            <a:r>
              <a:rPr lang="zh-CN" altLang="en-US" dirty="0">
                <a:latin typeface="微软雅黑" panose="020B0503020204020204" charset="-122"/>
                <a:ea typeface="微软雅黑" panose="020B0503020204020204" charset="-122"/>
                <a:cs typeface="微软雅黑" panose="020B0503020204020204" charset="-122"/>
              </a:rPr>
              <a:t>个测试样本。</a:t>
            </a:r>
            <a:endParaRPr lang="en-US" altLang="zh-CN" dirty="0">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rPr>
              <a:t>学生提交的文件中，</a:t>
            </a:r>
            <a:r>
              <a:rPr lang="en-US" altLang="zh-CN" dirty="0">
                <a:latin typeface="微软雅黑" panose="020B0503020204020204" charset="-122"/>
                <a:ea typeface="微软雅黑" panose="020B0503020204020204" charset="-122"/>
                <a:cs typeface="微软雅黑" panose="020B0503020204020204" charset="-122"/>
              </a:rPr>
              <a:t>3000</a:t>
            </a:r>
            <a:r>
              <a:rPr lang="zh-CN" altLang="en-US" dirty="0">
                <a:latin typeface="微软雅黑" panose="020B0503020204020204" charset="-122"/>
                <a:ea typeface="微软雅黑" panose="020B0503020204020204" charset="-122"/>
                <a:cs typeface="微软雅黑" panose="020B0503020204020204" charset="-122"/>
              </a:rPr>
              <a:t>张做为训练样本，</a:t>
            </a:r>
            <a:r>
              <a:rPr lang="en-US" altLang="zh-CN" dirty="0">
                <a:latin typeface="微软雅黑" panose="020B0503020204020204" charset="-122"/>
                <a:ea typeface="微软雅黑" panose="020B0503020204020204" charset="-122"/>
                <a:cs typeface="微软雅黑" panose="020B0503020204020204" charset="-122"/>
              </a:rPr>
              <a:t>x</a:t>
            </a:r>
            <a:r>
              <a:rPr lang="zh-CN" altLang="en-US" dirty="0">
                <a:latin typeface="微软雅黑" panose="020B0503020204020204" charset="-122"/>
                <a:ea typeface="微软雅黑" panose="020B0503020204020204" charset="-122"/>
                <a:cs typeface="微软雅黑" panose="020B0503020204020204" charset="-122"/>
              </a:rPr>
              <a:t>张做为测试样本。</a:t>
            </a:r>
            <a:endParaRPr lang="en-US" altLang="zh-CN" dirty="0">
              <a:latin typeface="微软雅黑" panose="020B0503020204020204" charset="-122"/>
              <a:ea typeface="微软雅黑" panose="020B0503020204020204" charset="-122"/>
              <a:cs typeface="微软雅黑" panose="020B0503020204020204" charset="-122"/>
            </a:endParaRPr>
          </a:p>
          <a:p>
            <a:pPr indent="0" fontAlgn="auto">
              <a:lnSpc>
                <a:spcPct val="150000"/>
              </a:lnSpc>
            </a:pPr>
            <a:endParaRPr lang="en-US" altLang="zh-CN" dirty="0">
              <a:latin typeface="微软雅黑" panose="020B0503020204020204" charset="-122"/>
              <a:ea typeface="微软雅黑" panose="020B0503020204020204" charset="-122"/>
              <a:cs typeface="微软雅黑" panose="020B0503020204020204" charset="-122"/>
              <a:sym typeface="+mn-ea"/>
            </a:endParaRPr>
          </a:p>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sym typeface="+mn-ea"/>
              </a:rPr>
              <a:t>训练文件夹</a:t>
            </a:r>
            <a:r>
              <a:rPr lang="en-US" altLang="zh-CN" dirty="0" err="1">
                <a:latin typeface="微软雅黑" panose="020B0503020204020204" charset="-122"/>
                <a:ea typeface="微软雅黑" panose="020B0503020204020204" charset="-122"/>
                <a:cs typeface="微软雅黑" panose="020B0503020204020204" charset="-122"/>
                <a:sym typeface="+mn-ea"/>
              </a:rPr>
              <a:t>mnist_train</a:t>
            </a:r>
            <a:r>
              <a:rPr lang="zh-CN" altLang="en-US" dirty="0">
                <a:latin typeface="微软雅黑" panose="020B0503020204020204" charset="-122"/>
                <a:ea typeface="微软雅黑" panose="020B0503020204020204" charset="-122"/>
                <a:cs typeface="微软雅黑" panose="020B0503020204020204" charset="-122"/>
                <a:sym typeface="+mn-ea"/>
              </a:rPr>
              <a:t>和测试文件夹</a:t>
            </a:r>
            <a:r>
              <a:rPr lang="en-US" altLang="zh-CN" dirty="0" err="1">
                <a:latin typeface="微软雅黑" panose="020B0503020204020204" charset="-122"/>
                <a:ea typeface="微软雅黑" panose="020B0503020204020204" charset="-122"/>
                <a:cs typeface="微软雅黑" panose="020B0503020204020204" charset="-122"/>
                <a:sym typeface="+mn-ea"/>
              </a:rPr>
              <a:t>mnist_test</a:t>
            </a:r>
            <a:r>
              <a:rPr lang="zh-CN" altLang="en-US" dirty="0">
                <a:latin typeface="微软雅黑" panose="020B0503020204020204" charset="-122"/>
                <a:ea typeface="微软雅黑" panose="020B0503020204020204" charset="-122"/>
                <a:cs typeface="微软雅黑" panose="020B0503020204020204" charset="-122"/>
                <a:sym typeface="+mn-ea"/>
              </a:rPr>
              <a:t>里面有</a:t>
            </a:r>
            <a:r>
              <a:rPr lang="en-US" altLang="zh-CN" dirty="0">
                <a:latin typeface="微软雅黑" panose="020B0503020204020204" charset="-122"/>
                <a:ea typeface="微软雅黑" panose="020B0503020204020204" charset="-122"/>
                <a:cs typeface="微软雅黑" panose="020B0503020204020204" charset="-122"/>
                <a:sym typeface="+mn-ea"/>
              </a:rPr>
              <a:t>10</a:t>
            </a:r>
            <a:r>
              <a:rPr lang="zh-CN" altLang="en-US" dirty="0">
                <a:latin typeface="微软雅黑" panose="020B0503020204020204" charset="-122"/>
                <a:ea typeface="微软雅黑" panose="020B0503020204020204" charset="-122"/>
                <a:cs typeface="微软雅黑" panose="020B0503020204020204" charset="-122"/>
                <a:sym typeface="+mn-ea"/>
              </a:rPr>
              <a:t>个名为</a:t>
            </a:r>
            <a:r>
              <a:rPr lang="en-US" altLang="zh-CN" dirty="0">
                <a:latin typeface="微软雅黑" panose="020B0503020204020204" charset="-122"/>
                <a:ea typeface="微软雅黑" panose="020B0503020204020204" charset="-122"/>
                <a:cs typeface="微软雅黑" panose="020B0503020204020204" charset="-122"/>
                <a:sym typeface="+mn-ea"/>
              </a:rPr>
              <a:t>0-9</a:t>
            </a:r>
            <a:r>
              <a:rPr lang="zh-CN" altLang="en-US" dirty="0">
                <a:latin typeface="微软雅黑" panose="020B0503020204020204" charset="-122"/>
                <a:ea typeface="微软雅黑" panose="020B0503020204020204" charset="-122"/>
                <a:cs typeface="微软雅黑" panose="020B0503020204020204" charset="-122"/>
                <a:sym typeface="+mn-ea"/>
              </a:rPr>
              <a:t>的文件夹分别放</a:t>
            </a:r>
            <a:r>
              <a:rPr lang="en-US" altLang="zh-CN" dirty="0">
                <a:latin typeface="微软雅黑" panose="020B0503020204020204" charset="-122"/>
                <a:ea typeface="微软雅黑" panose="020B0503020204020204" charset="-122"/>
                <a:cs typeface="微软雅黑" panose="020B0503020204020204" charset="-122"/>
                <a:sym typeface="+mn-ea"/>
              </a:rPr>
              <a:t>0-9</a:t>
            </a:r>
            <a:r>
              <a:rPr lang="zh-CN" altLang="en-US" dirty="0">
                <a:latin typeface="微软雅黑" panose="020B0503020204020204" charset="-122"/>
                <a:ea typeface="微软雅黑" panose="020B0503020204020204" charset="-122"/>
                <a:cs typeface="微软雅黑" panose="020B0503020204020204" charset="-122"/>
                <a:sym typeface="+mn-ea"/>
              </a:rPr>
              <a:t>类的图片，图片名为</a:t>
            </a:r>
            <a:r>
              <a:rPr lang="en-US" altLang="zh-CN" dirty="0" err="1">
                <a:latin typeface="微软雅黑" panose="020B0503020204020204" charset="-122"/>
                <a:ea typeface="微软雅黑" panose="020B0503020204020204" charset="-122"/>
                <a:cs typeface="微软雅黑" panose="020B0503020204020204" charset="-122"/>
                <a:sym typeface="+mn-ea"/>
              </a:rPr>
              <a:t>id.png</a:t>
            </a:r>
            <a:r>
              <a:rPr lang="zh-CN" altLang="en-US" dirty="0">
                <a:latin typeface="微软雅黑" panose="020B0503020204020204" charset="-122"/>
                <a:ea typeface="微软雅黑" panose="020B0503020204020204" charset="-122"/>
                <a:cs typeface="微软雅黑" panose="020B0503020204020204" charset="-122"/>
                <a:sym typeface="+mn-ea"/>
              </a:rPr>
              <a:t>。我们把学生图片根据对应标签加入到对应的文件夹下，</a:t>
            </a:r>
            <a:r>
              <a:rPr lang="en-US" altLang="zh-CN" dirty="0">
                <a:latin typeface="微软雅黑" panose="020B0503020204020204" charset="-122"/>
                <a:ea typeface="微软雅黑" panose="020B0503020204020204" charset="-122"/>
                <a:cs typeface="微软雅黑" panose="020B0503020204020204" charset="-122"/>
                <a:sym typeface="+mn-ea"/>
              </a:rPr>
              <a:t>id</a:t>
            </a:r>
            <a:r>
              <a:rPr lang="zh-CN" altLang="en-US" dirty="0">
                <a:latin typeface="微软雅黑" panose="020B0503020204020204" charset="-122"/>
                <a:ea typeface="微软雅黑" panose="020B0503020204020204" charset="-122"/>
                <a:cs typeface="微软雅黑" panose="020B0503020204020204" charset="-122"/>
                <a:sym typeface="+mn-ea"/>
              </a:rPr>
              <a:t>依次增加，</a:t>
            </a:r>
            <a:r>
              <a:rPr lang="zh-CN" altLang="en-US" dirty="0">
                <a:latin typeface="微软雅黑" panose="020B0503020204020204" charset="-122"/>
                <a:ea typeface="微软雅黑" panose="020B0503020204020204" charset="-122"/>
                <a:cs typeface="微软雅黑" panose="020B0503020204020204" charset="-122"/>
              </a:rPr>
              <a:t>使用</a:t>
            </a:r>
            <a:r>
              <a:rPr lang="en-US" altLang="zh-CN" dirty="0" err="1">
                <a:latin typeface="微软雅黑" panose="020B0503020204020204" charset="-122"/>
                <a:ea typeface="微软雅黑" panose="020B0503020204020204" charset="-122"/>
                <a:cs typeface="微软雅黑" panose="020B0503020204020204" charset="-122"/>
              </a:rPr>
              <a:t>add_train_data.py</a:t>
            </a:r>
            <a:r>
              <a:rPr lang="zh-CN" altLang="en-US" dirty="0">
                <a:latin typeface="微软雅黑" panose="020B0503020204020204" charset="-122"/>
                <a:ea typeface="微软雅黑" panose="020B0503020204020204" charset="-122"/>
                <a:cs typeface="微软雅黑" panose="020B0503020204020204" charset="-122"/>
              </a:rPr>
              <a:t>和</a:t>
            </a:r>
            <a:r>
              <a:rPr lang="en-US" altLang="zh-CN" dirty="0" err="1">
                <a:latin typeface="微软雅黑" panose="020B0503020204020204" charset="-122"/>
                <a:ea typeface="微软雅黑" panose="020B0503020204020204" charset="-122"/>
                <a:cs typeface="微软雅黑" panose="020B0503020204020204" charset="-122"/>
              </a:rPr>
              <a:t>add_test_data.py</a:t>
            </a:r>
            <a:r>
              <a:rPr lang="zh-CN" altLang="en-US" dirty="0">
                <a:latin typeface="微软雅黑" panose="020B0503020204020204" charset="-122"/>
                <a:ea typeface="微软雅黑" panose="020B0503020204020204" charset="-122"/>
                <a:cs typeface="微软雅黑" panose="020B0503020204020204" charset="-122"/>
              </a:rPr>
              <a:t>完成。</a:t>
            </a:r>
          </a:p>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rPr>
              <a:t>使用</a:t>
            </a:r>
            <a:r>
              <a:rPr lang="en-US" altLang="zh-CN" dirty="0" err="1">
                <a:latin typeface="微软雅黑" panose="020B0503020204020204" charset="-122"/>
                <a:ea typeface="微软雅黑" panose="020B0503020204020204" charset="-122"/>
                <a:cs typeface="微软雅黑" panose="020B0503020204020204" charset="-122"/>
              </a:rPr>
              <a:t>make_test.py</a:t>
            </a:r>
            <a:r>
              <a:rPr lang="zh-CN" altLang="en-US" dirty="0">
                <a:latin typeface="微软雅黑" panose="020B0503020204020204" charset="-122"/>
                <a:ea typeface="微软雅黑" panose="020B0503020204020204" charset="-122"/>
                <a:cs typeface="微软雅黑" panose="020B0503020204020204" charset="-122"/>
              </a:rPr>
              <a:t>，处理文件夹结构，我们设置</a:t>
            </a:r>
            <a:r>
              <a:rPr lang="en-US" altLang="zh-CN" dirty="0" err="1">
                <a:latin typeface="微软雅黑" panose="020B0503020204020204" charset="-122"/>
                <a:ea typeface="微软雅黑" panose="020B0503020204020204" charset="-122"/>
                <a:cs typeface="微软雅黑" panose="020B0503020204020204" charset="-122"/>
              </a:rPr>
              <a:t>test_data</a:t>
            </a:r>
            <a:r>
              <a:rPr lang="zh-CN" altLang="en-US" dirty="0">
                <a:latin typeface="微软雅黑" panose="020B0503020204020204" charset="-122"/>
                <a:ea typeface="微软雅黑" panose="020B0503020204020204" charset="-122"/>
                <a:cs typeface="微软雅黑" panose="020B0503020204020204" charset="-122"/>
              </a:rPr>
              <a:t>和</a:t>
            </a:r>
            <a:r>
              <a:rPr lang="en-US" altLang="zh-CN" dirty="0" err="1">
                <a:latin typeface="微软雅黑" panose="020B0503020204020204" charset="-122"/>
                <a:ea typeface="微软雅黑" panose="020B0503020204020204" charset="-122"/>
                <a:cs typeface="微软雅黑" panose="020B0503020204020204" charset="-122"/>
              </a:rPr>
              <a:t>train_data</a:t>
            </a:r>
            <a:r>
              <a:rPr lang="zh-CN" altLang="en-US" dirty="0">
                <a:latin typeface="微软雅黑" panose="020B0503020204020204" charset="-122"/>
                <a:ea typeface="微软雅黑" panose="020B0503020204020204" charset="-122"/>
                <a:cs typeface="微软雅黑" panose="020B0503020204020204" charset="-122"/>
              </a:rPr>
              <a:t>文件夹，把</a:t>
            </a:r>
            <a:r>
              <a:rPr lang="en-US" altLang="zh-CN" dirty="0" err="1">
                <a:latin typeface="微软雅黑" panose="020B0503020204020204" charset="-122"/>
                <a:ea typeface="微软雅黑" panose="020B0503020204020204" charset="-122"/>
                <a:cs typeface="微软雅黑" panose="020B0503020204020204" charset="-122"/>
              </a:rPr>
              <a:t>mnist_train</a:t>
            </a:r>
            <a:r>
              <a:rPr lang="zh-CN" altLang="en-US" dirty="0">
                <a:latin typeface="微软雅黑" panose="020B0503020204020204" charset="-122"/>
                <a:ea typeface="微软雅黑" panose="020B0503020204020204" charset="-122"/>
                <a:cs typeface="微软雅黑" panose="020B0503020204020204" charset="-122"/>
              </a:rPr>
              <a:t>和</a:t>
            </a:r>
            <a:r>
              <a:rPr lang="en-US" altLang="zh-CN" dirty="0" err="1">
                <a:latin typeface="微软雅黑" panose="020B0503020204020204" charset="-122"/>
                <a:ea typeface="微软雅黑" panose="020B0503020204020204" charset="-122"/>
                <a:cs typeface="微软雅黑" panose="020B0503020204020204" charset="-122"/>
              </a:rPr>
              <a:t>mnist_test</a:t>
            </a:r>
            <a:r>
              <a:rPr lang="zh-CN" altLang="en-US" dirty="0">
                <a:latin typeface="微软雅黑" panose="020B0503020204020204" charset="-122"/>
                <a:ea typeface="微软雅黑" panose="020B0503020204020204" charset="-122"/>
                <a:cs typeface="微软雅黑" panose="020B0503020204020204" charset="-122"/>
              </a:rPr>
              <a:t>的</a:t>
            </a:r>
            <a:r>
              <a:rPr lang="en-US" altLang="zh-CN" dirty="0">
                <a:latin typeface="微软雅黑" panose="020B0503020204020204" charset="-122"/>
                <a:ea typeface="微软雅黑" panose="020B0503020204020204" charset="-122"/>
                <a:cs typeface="微软雅黑" panose="020B0503020204020204" charset="-122"/>
              </a:rPr>
              <a:t>label</a:t>
            </a:r>
            <a:r>
              <a:rPr lang="zh-CN" altLang="en-US" dirty="0">
                <a:latin typeface="微软雅黑" panose="020B0503020204020204" charset="-122"/>
                <a:ea typeface="微软雅黑" panose="020B0503020204020204" charset="-122"/>
                <a:cs typeface="微软雅黑" panose="020B0503020204020204" charset="-122"/>
              </a:rPr>
              <a:t>文件夹的数据取出来，设置</a:t>
            </a:r>
            <a:r>
              <a:rPr lang="en-US" altLang="zh-CN" dirty="0" err="1">
                <a:latin typeface="微软雅黑" panose="020B0503020204020204" charset="-122"/>
                <a:ea typeface="微软雅黑" panose="020B0503020204020204" charset="-122"/>
                <a:cs typeface="微软雅黑" panose="020B0503020204020204" charset="-122"/>
              </a:rPr>
              <a:t>label.csv</a:t>
            </a:r>
            <a:r>
              <a:rPr lang="zh-CN" altLang="en-US" dirty="0">
                <a:latin typeface="微软雅黑" panose="020B0503020204020204" charset="-122"/>
                <a:ea typeface="微软雅黑" panose="020B0503020204020204" charset="-122"/>
                <a:cs typeface="微软雅黑" panose="020B0503020204020204" charset="-122"/>
              </a:rPr>
              <a:t>记录</a:t>
            </a:r>
            <a:r>
              <a:rPr lang="en-US" altLang="zh-CN" dirty="0">
                <a:latin typeface="微软雅黑" panose="020B0503020204020204" charset="-122"/>
                <a:ea typeface="微软雅黑" panose="020B0503020204020204" charset="-122"/>
                <a:cs typeface="微软雅黑" panose="020B0503020204020204" charset="-122"/>
              </a:rPr>
              <a:t>id</a:t>
            </a:r>
            <a:r>
              <a:rPr lang="zh-CN" altLang="en-US" dirty="0">
                <a:latin typeface="微软雅黑" panose="020B0503020204020204" charset="-122"/>
                <a:ea typeface="微软雅黑" panose="020B0503020204020204" charset="-122"/>
                <a:cs typeface="微软雅黑" panose="020B0503020204020204" charset="-122"/>
              </a:rPr>
              <a:t>和标签。</a:t>
            </a:r>
          </a:p>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rPr>
              <a:t>这样我们就获得了我们的训练数据集和测试数据集。</a:t>
            </a:r>
          </a:p>
          <a:p>
            <a:pPr indent="0" fontAlgn="auto">
              <a:lnSpc>
                <a:spcPct val="150000"/>
              </a:lnSpc>
            </a:pPr>
            <a:r>
              <a:rPr lang="zh-CN" altLang="en-US" dirty="0">
                <a:latin typeface="微软雅黑" panose="020B0503020204020204" charset="-122"/>
                <a:ea typeface="微软雅黑" panose="020B0503020204020204" charset="-122"/>
                <a:cs typeface="微软雅黑" panose="020B0503020204020204" charset="-122"/>
              </a:rPr>
              <a:t>把</a:t>
            </a:r>
            <a:r>
              <a:rPr lang="en-US" altLang="zh-CN" dirty="0" err="1">
                <a:latin typeface="微软雅黑" panose="020B0503020204020204" charset="-122"/>
                <a:ea typeface="微软雅黑" panose="020B0503020204020204" charset="-122"/>
                <a:cs typeface="微软雅黑" panose="020B0503020204020204" charset="-122"/>
              </a:rPr>
              <a:t>train_data</a:t>
            </a:r>
            <a:r>
              <a:rPr lang="zh-CN" altLang="en-US" dirty="0">
                <a:latin typeface="微软雅黑" panose="020B0503020204020204" charset="-122"/>
                <a:ea typeface="微软雅黑" panose="020B0503020204020204" charset="-122"/>
                <a:cs typeface="微软雅黑" panose="020B0503020204020204" charset="-122"/>
              </a:rPr>
              <a:t>文件夹和</a:t>
            </a:r>
            <a:r>
              <a:rPr lang="en-US" altLang="zh-CN" dirty="0" err="1">
                <a:latin typeface="微软雅黑" panose="020B0503020204020204" charset="-122"/>
                <a:ea typeface="微软雅黑" panose="020B0503020204020204" charset="-122"/>
                <a:cs typeface="微软雅黑" panose="020B0503020204020204" charset="-122"/>
              </a:rPr>
              <a:t>test_data_part</a:t>
            </a:r>
            <a:r>
              <a:rPr lang="zh-CN" altLang="en-US" dirty="0">
                <a:latin typeface="微软雅黑" panose="020B0503020204020204" charset="-122"/>
                <a:ea typeface="微软雅黑" panose="020B0503020204020204" charset="-122"/>
                <a:cs typeface="微软雅黑" panose="020B0503020204020204" charset="-122"/>
              </a:rPr>
              <a:t>文件夹发给学生。</a:t>
            </a:r>
          </a:p>
          <a:p>
            <a:pPr indent="0" fontAlgn="auto">
              <a:lnSpc>
                <a:spcPct val="150000"/>
              </a:lnSpc>
            </a:pP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50000"/>
              </a:lnSpc>
            </a:pPr>
            <a:endParaRPr lang="zh-CN" altLang="en-US" dirty="0">
              <a:latin typeface="微软雅黑" panose="020B0503020204020204" charset="-122"/>
              <a:ea typeface="微软雅黑" panose="020B0503020204020204" charset="-122"/>
              <a:cs typeface="微软雅黑" panose="020B0503020204020204" charset="-122"/>
            </a:endParaRPr>
          </a:p>
          <a:p>
            <a:pPr indent="0" fontAlgn="auto">
              <a:lnSpc>
                <a:spcPct val="150000"/>
              </a:lnSpc>
            </a:pPr>
            <a:endParaRPr lang="en-US" altLang="zh-CN"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012315" y="2711450"/>
            <a:ext cx="8749665" cy="1022350"/>
          </a:xfrm>
          <a:prstGeom prst="rect">
            <a:avLst/>
          </a:prstGeom>
          <a:noFill/>
        </p:spPr>
        <p:txBody>
          <a:bodyPr vert="horz" wrap="square" rtlCol="0">
            <a:noAutofit/>
          </a:bodyPr>
          <a:lstStyle/>
          <a:p>
            <a:r>
              <a:rPr lang="en-US" altLang="zh-CN" sz="4800" b="1" spc="-225"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800" b="1" spc="-225"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800" b="1" spc="-225"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800" b="1" spc="-225"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spTree>
  </p:cSld>
  <p:clrMapOvr>
    <a:masterClrMapping/>
  </p:clrMapOvr>
  <mc:AlternateContent xmlns:mc="http://schemas.openxmlformats.org/markup-compatibility/2006" xmlns:p14="http://schemas.microsoft.com/office/powerpoint/2010/main">
    <mc:Choice Requires="p14">
      <p:transition spd="slow" p14:dur="2000" advTm="3338"/>
    </mc:Choice>
    <mc:Fallback xmlns="">
      <p:transition spd="slow" advTm="333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custDataLst>
              <p:tags r:id="rId1"/>
            </p:custDataLst>
          </p:nvPr>
        </p:nvSpPr>
        <p:spPr>
          <a:xfrm>
            <a:off x="480695" y="1318895"/>
            <a:ext cx="11448415" cy="522351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custDataLst>
              <p:tags r:id="rId2"/>
            </p:custDataLst>
          </p:nvPr>
        </p:nvSpPr>
        <p:spPr>
          <a:xfrm>
            <a:off x="262890" y="880110"/>
            <a:ext cx="1765935" cy="64135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混合数据集</a:t>
            </a:r>
          </a:p>
        </p:txBody>
      </p:sp>
      <p:sp>
        <p:nvSpPr>
          <p:cNvPr id="20" name="文本框 19"/>
          <p:cNvSpPr txBox="1"/>
          <p:nvPr>
            <p:custDataLst>
              <p:tags r:id="rId3"/>
            </p:custDataLst>
          </p:nvPr>
        </p:nvSpPr>
        <p:spPr>
          <a:xfrm>
            <a:off x="711835" y="1521460"/>
            <a:ext cx="11041380" cy="5165725"/>
          </a:xfrm>
          <a:prstGeom prst="rect">
            <a:avLst/>
          </a:prstGeom>
          <a:noFill/>
        </p:spPr>
        <p:txBody>
          <a:bodyPr wrap="square" rtlCol="0">
            <a:noAutofit/>
          </a:bodyPr>
          <a:lstStyle/>
          <a:p>
            <a:pPr indent="0" fontAlgn="auto">
              <a:lnSpc>
                <a:spcPct val="150000"/>
              </a:lnSpc>
            </a:pP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6"/>
          <a:stretch>
            <a:fillRect/>
          </a:stretch>
        </p:blipFill>
        <p:spPr>
          <a:xfrm>
            <a:off x="949325" y="2009775"/>
            <a:ext cx="2562225" cy="2589530"/>
          </a:xfrm>
          <a:prstGeom prst="rect">
            <a:avLst/>
          </a:prstGeom>
        </p:spPr>
      </p:pic>
      <p:sp>
        <p:nvSpPr>
          <p:cNvPr id="10" name="文本框 9"/>
          <p:cNvSpPr txBox="1"/>
          <p:nvPr/>
        </p:nvSpPr>
        <p:spPr>
          <a:xfrm>
            <a:off x="711835" y="5087620"/>
            <a:ext cx="3439160" cy="538480"/>
          </a:xfrm>
          <a:prstGeom prst="rect">
            <a:avLst/>
          </a:prstGeom>
          <a:noFill/>
        </p:spPr>
        <p:txBody>
          <a:bodyPr wrap="square" rtlCol="0">
            <a:noAutofit/>
          </a:bodyPr>
          <a:lstStyle/>
          <a:p>
            <a:r>
              <a:rPr lang="zh-CN" altLang="en-US"/>
              <a:t>收到的所有学生的文件目录</a:t>
            </a:r>
          </a:p>
        </p:txBody>
      </p:sp>
      <p:pic>
        <p:nvPicPr>
          <p:cNvPr id="11" name="图片 10"/>
          <p:cNvPicPr>
            <a:picLocks noChangeAspect="1"/>
          </p:cNvPicPr>
          <p:nvPr/>
        </p:nvPicPr>
        <p:blipFill>
          <a:blip r:embed="rId7"/>
          <a:srcRect r="-751" b="43829"/>
          <a:stretch>
            <a:fillRect/>
          </a:stretch>
        </p:blipFill>
        <p:spPr>
          <a:xfrm>
            <a:off x="3801110" y="2221230"/>
            <a:ext cx="1216660" cy="1782445"/>
          </a:xfrm>
          <a:prstGeom prst="rect">
            <a:avLst/>
          </a:prstGeom>
        </p:spPr>
      </p:pic>
      <p:sp>
        <p:nvSpPr>
          <p:cNvPr id="12" name="文本框 11"/>
          <p:cNvSpPr txBox="1"/>
          <p:nvPr/>
        </p:nvSpPr>
        <p:spPr>
          <a:xfrm>
            <a:off x="3559810" y="4471035"/>
            <a:ext cx="1457960" cy="368300"/>
          </a:xfrm>
          <a:prstGeom prst="rect">
            <a:avLst/>
          </a:prstGeom>
          <a:noFill/>
        </p:spPr>
        <p:txBody>
          <a:bodyPr wrap="square" rtlCol="0">
            <a:spAutoFit/>
          </a:bodyPr>
          <a:lstStyle/>
          <a:p>
            <a:r>
              <a:rPr lang="zh-CN" altLang="en-US"/>
              <a:t>他们的标签</a:t>
            </a:r>
          </a:p>
        </p:txBody>
      </p:sp>
      <p:pic>
        <p:nvPicPr>
          <p:cNvPr id="13" name="图片 12"/>
          <p:cNvPicPr>
            <a:picLocks noChangeAspect="1"/>
          </p:cNvPicPr>
          <p:nvPr/>
        </p:nvPicPr>
        <p:blipFill>
          <a:blip r:embed="rId8"/>
          <a:stretch>
            <a:fillRect/>
          </a:stretch>
        </p:blipFill>
        <p:spPr>
          <a:xfrm>
            <a:off x="5512435" y="2021205"/>
            <a:ext cx="1706245" cy="2578100"/>
          </a:xfrm>
          <a:prstGeom prst="rect">
            <a:avLst/>
          </a:prstGeom>
        </p:spPr>
      </p:pic>
      <p:sp>
        <p:nvSpPr>
          <p:cNvPr id="14" name="文本框 13"/>
          <p:cNvSpPr txBox="1"/>
          <p:nvPr/>
        </p:nvSpPr>
        <p:spPr>
          <a:xfrm>
            <a:off x="5270500" y="4839335"/>
            <a:ext cx="2600960" cy="461645"/>
          </a:xfrm>
          <a:prstGeom prst="rect">
            <a:avLst/>
          </a:prstGeom>
          <a:noFill/>
        </p:spPr>
        <p:txBody>
          <a:bodyPr wrap="square" rtlCol="0">
            <a:noAutofit/>
          </a:bodyPr>
          <a:lstStyle/>
          <a:p>
            <a:r>
              <a:rPr lang="zh-CN" altLang="en-US"/>
              <a:t>原始下载的数据集结构</a:t>
            </a:r>
          </a:p>
        </p:txBody>
      </p:sp>
      <p:pic>
        <p:nvPicPr>
          <p:cNvPr id="15" name="图片 14"/>
          <p:cNvPicPr>
            <a:picLocks noChangeAspect="1"/>
          </p:cNvPicPr>
          <p:nvPr/>
        </p:nvPicPr>
        <p:blipFill>
          <a:blip r:embed="rId9"/>
          <a:stretch>
            <a:fillRect/>
          </a:stretch>
        </p:blipFill>
        <p:spPr>
          <a:xfrm>
            <a:off x="8808720" y="2009775"/>
            <a:ext cx="1855470" cy="2919095"/>
          </a:xfrm>
          <a:prstGeom prst="rect">
            <a:avLst/>
          </a:prstGeom>
        </p:spPr>
      </p:pic>
      <p:sp>
        <p:nvSpPr>
          <p:cNvPr id="17" name="文本框 16"/>
          <p:cNvSpPr txBox="1"/>
          <p:nvPr/>
        </p:nvSpPr>
        <p:spPr>
          <a:xfrm>
            <a:off x="8611235" y="5300980"/>
            <a:ext cx="2251075" cy="753110"/>
          </a:xfrm>
          <a:prstGeom prst="rect">
            <a:avLst/>
          </a:prstGeom>
          <a:noFill/>
        </p:spPr>
        <p:txBody>
          <a:bodyPr wrap="square" rtlCol="0">
            <a:noAutofit/>
          </a:bodyPr>
          <a:lstStyle/>
          <a:p>
            <a:r>
              <a:rPr lang="zh-CN" altLang="en-US"/>
              <a:t>处理后的数据集结构，</a:t>
            </a:r>
          </a:p>
          <a:p>
            <a:r>
              <a:rPr lang="zh-CN" altLang="en-US"/>
              <a:t>附带一个</a:t>
            </a:r>
            <a:r>
              <a:rPr lang="en-US" altLang="zh-CN"/>
              <a:t>label.csv</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94995" y="1318895"/>
            <a:ext cx="5630545" cy="5118100"/>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2"/>
          <p:cNvSpPr/>
          <p:nvPr>
            <p:custDataLst>
              <p:tags r:id="rId1"/>
            </p:custDataLst>
          </p:nvPr>
        </p:nvSpPr>
        <p:spPr>
          <a:xfrm>
            <a:off x="262890" y="895350"/>
            <a:ext cx="4233545" cy="62611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如何使用混合数据集进行训练</a:t>
            </a:r>
          </a:p>
        </p:txBody>
      </p:sp>
      <p:sp>
        <p:nvSpPr>
          <p:cNvPr id="20" name="文本框 19"/>
          <p:cNvSpPr txBox="1"/>
          <p:nvPr>
            <p:custDataLst>
              <p:tags r:id="rId2"/>
            </p:custDataLst>
          </p:nvPr>
        </p:nvSpPr>
        <p:spPr>
          <a:xfrm>
            <a:off x="598170" y="1521460"/>
            <a:ext cx="5627370" cy="4752340"/>
          </a:xfrm>
          <a:prstGeom prst="rect">
            <a:avLst/>
          </a:prstGeom>
          <a:noFill/>
        </p:spPr>
        <p:txBody>
          <a:bodyPr wrap="square" rtlCol="0">
            <a:noAutofit/>
          </a:bodyPr>
          <a:lstStyle/>
          <a:p>
            <a:pPr indent="0" fontAlgn="auto" latinLnBrk="1">
              <a:lnSpc>
                <a:spcPct val="100000"/>
              </a:lnSpc>
            </a:pPr>
            <a:r>
              <a:rPr lang="en-US" b="1">
                <a:latin typeface="微软雅黑" panose="020B0503020204020204" charset="-122"/>
                <a:ea typeface="微软雅黑" panose="020B0503020204020204" charset="-122"/>
                <a:cs typeface="微软雅黑" panose="020B0503020204020204" charset="-122"/>
              </a:rPr>
              <a:t># 自定义数据集类</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class CustomDataset(Dataset):</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def </a:t>
            </a:r>
            <a:r>
              <a:rPr lang="en-US" b="1">
                <a:latin typeface="微软雅黑" panose="020B0503020204020204" charset="-122"/>
                <a:ea typeface="微软雅黑" panose="020B0503020204020204" charset="-122"/>
                <a:cs typeface="微软雅黑" panose="020B0503020204020204" charset="-122"/>
              </a:rPr>
              <a:t>__init__</a:t>
            </a:r>
            <a:r>
              <a:rPr lang="en-US">
                <a:latin typeface="微软雅黑" panose="020B0503020204020204" charset="-122"/>
                <a:ea typeface="微软雅黑" panose="020B0503020204020204" charset="-122"/>
                <a:cs typeface="微软雅黑" panose="020B0503020204020204" charset="-122"/>
              </a:rPr>
              <a:t>(self, image_folder, label_file, transform=None):</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self.image_folder = image_folder</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self.transform = transform</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 读取标签文件</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labels_df = pd.read_csv(label_file)</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self.labels = dict(zip(labels_df['id'].astype(str), labels_df['label']))</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 获取所有图片 ID</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self.image_ids = list(self.labels.keys())</a:t>
            </a:r>
          </a:p>
          <a:p>
            <a:pPr indent="0" fontAlgn="auto" latinLnBrk="1">
              <a:lnSpc>
                <a:spcPct val="100000"/>
              </a:lnSpc>
            </a:pP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def </a:t>
            </a:r>
            <a:r>
              <a:rPr lang="en-US" b="1">
                <a:latin typeface="微软雅黑" panose="020B0503020204020204" charset="-122"/>
                <a:ea typeface="微软雅黑" panose="020B0503020204020204" charset="-122"/>
                <a:cs typeface="微软雅黑" panose="020B0503020204020204" charset="-122"/>
              </a:rPr>
              <a:t>__len__</a:t>
            </a:r>
            <a:r>
              <a:rPr lang="en-US">
                <a:latin typeface="微软雅黑" panose="020B0503020204020204" charset="-122"/>
                <a:ea typeface="微软雅黑" panose="020B0503020204020204" charset="-122"/>
                <a:cs typeface="微软雅黑" panose="020B0503020204020204" charset="-122"/>
              </a:rPr>
              <a:t>(self):</a:t>
            </a: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return len(self.image_ids)</a:t>
            </a:r>
          </a:p>
          <a:p>
            <a:pPr indent="0" fontAlgn="auto" latinLnBrk="1">
              <a:lnSpc>
                <a:spcPct val="100000"/>
              </a:lnSpc>
            </a:pP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rPr>
              <a:t>   </a:t>
            </a:r>
          </a:p>
        </p:txBody>
      </p:sp>
      <p:sp>
        <p:nvSpPr>
          <p:cNvPr id="5" name="矩形 4"/>
          <p:cNvSpPr/>
          <p:nvPr/>
        </p:nvSpPr>
        <p:spPr>
          <a:xfrm>
            <a:off x="6623050" y="1318895"/>
            <a:ext cx="5462270" cy="511746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6" name="文本框 5"/>
          <p:cNvSpPr txBox="1"/>
          <p:nvPr/>
        </p:nvSpPr>
        <p:spPr>
          <a:xfrm>
            <a:off x="6701155" y="1521460"/>
            <a:ext cx="5252085" cy="4632325"/>
          </a:xfrm>
          <a:prstGeom prst="rect">
            <a:avLst/>
          </a:prstGeom>
          <a:noFill/>
        </p:spPr>
        <p:txBody>
          <a:bodyPr wrap="square" rtlCol="0">
            <a:noAutofit/>
          </a:bodyPr>
          <a:lstStyle/>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def </a:t>
            </a:r>
            <a:r>
              <a:rPr lang="en-US" b="1">
                <a:latin typeface="微软雅黑" panose="020B0503020204020204" charset="-122"/>
                <a:ea typeface="微软雅黑" panose="020B0503020204020204" charset="-122"/>
                <a:cs typeface="微软雅黑" panose="020B0503020204020204" charset="-122"/>
                <a:sym typeface="+mn-ea"/>
              </a:rPr>
              <a:t>__getitem__</a:t>
            </a:r>
            <a:r>
              <a:rPr lang="en-US">
                <a:latin typeface="微软雅黑" panose="020B0503020204020204" charset="-122"/>
                <a:ea typeface="微软雅黑" panose="020B0503020204020204" charset="-122"/>
                <a:cs typeface="微软雅黑" panose="020B0503020204020204" charset="-122"/>
                <a:sym typeface="+mn-ea"/>
              </a:rPr>
              <a:t>(self, idx):</a:t>
            </a: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img_id = self.image_ids[idx]</a:t>
            </a: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img_name = f"{self.image_folder}/{img_id}.png"</a:t>
            </a: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image = cv2.imread(img_name, cv2.IMREAD_GRAYSCALE)  # 读取灰度图像</a:t>
            </a: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if self.transform:</a:t>
            </a: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image = self.transform(image)</a:t>
            </a: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else:</a:t>
            </a: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image = torch.from_numpy(image)</a:t>
            </a: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image = image.unsqueeze(0)  # 添加一个维度，变成 (1, height, width)</a:t>
            </a: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image = image.float() / 255.0  # 归一化到 [0, 1]</a:t>
            </a: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label = self.labels[img_id]</a:t>
            </a:r>
            <a:endParaRPr lang="en-US">
              <a:latin typeface="微软雅黑" panose="020B0503020204020204" charset="-122"/>
              <a:ea typeface="微软雅黑" panose="020B0503020204020204" charset="-122"/>
              <a:cs typeface="微软雅黑" panose="020B0503020204020204" charset="-122"/>
            </a:endParaRPr>
          </a:p>
          <a:p>
            <a:pPr indent="0" fontAlgn="auto" latinLnBrk="1">
              <a:lnSpc>
                <a:spcPct val="100000"/>
              </a:lnSpc>
            </a:pPr>
            <a:r>
              <a:rPr lang="en-US">
                <a:latin typeface="微软雅黑" panose="020B0503020204020204" charset="-122"/>
                <a:ea typeface="微软雅黑" panose="020B0503020204020204" charset="-122"/>
                <a:cs typeface="微软雅黑" panose="020B0503020204020204" charset="-122"/>
                <a:sym typeface="+mn-ea"/>
              </a:rPr>
              <a:t>        return </a:t>
            </a:r>
            <a:r>
              <a:rPr lang="en-US" b="1">
                <a:latin typeface="微软雅黑" panose="020B0503020204020204" charset="-122"/>
                <a:ea typeface="微软雅黑" panose="020B0503020204020204" charset="-122"/>
                <a:cs typeface="微软雅黑" panose="020B0503020204020204" charset="-122"/>
                <a:sym typeface="+mn-ea"/>
              </a:rPr>
              <a:t>image, label</a:t>
            </a:r>
            <a:endParaRPr lang="en-US">
              <a:latin typeface="微软雅黑" panose="020B0503020204020204" charset="-122"/>
              <a:ea typeface="微软雅黑" panose="020B0503020204020204" charset="-122"/>
              <a:cs typeface="微软雅黑" panose="020B0503020204020204" charset="-122"/>
            </a:endParaRP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02715" y="2364105"/>
            <a:ext cx="8966200" cy="254317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2"/>
          <p:cNvSpPr/>
          <p:nvPr>
            <p:custDataLst>
              <p:tags r:id="rId1"/>
            </p:custDataLst>
          </p:nvPr>
        </p:nvSpPr>
        <p:spPr>
          <a:xfrm>
            <a:off x="709930" y="1911985"/>
            <a:ext cx="4233545" cy="62611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如何使用混合数据集进行训练</a:t>
            </a:r>
          </a:p>
        </p:txBody>
      </p:sp>
      <p:sp>
        <p:nvSpPr>
          <p:cNvPr id="20" name="文本框 19"/>
          <p:cNvSpPr txBox="1"/>
          <p:nvPr>
            <p:custDataLst>
              <p:tags r:id="rId2"/>
            </p:custDataLst>
          </p:nvPr>
        </p:nvSpPr>
        <p:spPr>
          <a:xfrm>
            <a:off x="1524000" y="2538095"/>
            <a:ext cx="9194800" cy="2369820"/>
          </a:xfrm>
          <a:prstGeom prst="rect">
            <a:avLst/>
          </a:prstGeom>
          <a:noFill/>
        </p:spPr>
        <p:txBody>
          <a:bodyPr wrap="square" rtlCol="0">
            <a:noAutofit/>
          </a:bodyPr>
          <a:lstStyle/>
          <a:p>
            <a:pPr indent="0" fontAlgn="auto">
              <a:lnSpc>
                <a:spcPct val="100000"/>
              </a:lnSpc>
            </a:pPr>
            <a:r>
              <a:rPr lang="en-US" b="1">
                <a:latin typeface="微软雅黑" panose="020B0503020204020204" charset="-122"/>
                <a:ea typeface="微软雅黑" panose="020B0503020204020204" charset="-122"/>
                <a:cs typeface="微软雅黑" panose="020B0503020204020204" charset="-122"/>
              </a:rPr>
              <a:t># </a:t>
            </a:r>
            <a:r>
              <a:rPr lang="zh-CN" altLang="en-US" b="1">
                <a:latin typeface="微软雅黑" panose="020B0503020204020204" charset="-122"/>
                <a:ea typeface="微软雅黑" panose="020B0503020204020204" charset="-122"/>
                <a:cs typeface="微软雅黑" panose="020B0503020204020204" charset="-122"/>
              </a:rPr>
              <a:t>构建</a:t>
            </a:r>
            <a:r>
              <a:rPr lang="en-US" altLang="zh-CN" b="1">
                <a:latin typeface="微软雅黑" panose="020B0503020204020204" charset="-122"/>
                <a:ea typeface="微软雅黑" panose="020B0503020204020204" charset="-122"/>
                <a:cs typeface="微软雅黑" panose="020B0503020204020204" charset="-122"/>
              </a:rPr>
              <a:t>pipeline</a:t>
            </a:r>
            <a:r>
              <a:rPr lang="zh-CN" altLang="en-US" b="1">
                <a:latin typeface="微软雅黑" panose="020B0503020204020204" charset="-122"/>
                <a:ea typeface="微软雅黑" panose="020B0503020204020204" charset="-122"/>
                <a:cs typeface="微软雅黑" panose="020B0503020204020204" charset="-122"/>
              </a:rPr>
              <a:t>定义对数据的预处理</a:t>
            </a:r>
          </a:p>
          <a:p>
            <a:pPr indent="0" fontAlgn="auto">
              <a:lnSpc>
                <a:spcPct val="100000"/>
              </a:lnSpc>
            </a:pPr>
            <a:endParaRPr 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pipeline = transforms.Compose([</a:t>
            </a: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    transforms.ToPILImage(),  # 转换为 </a:t>
            </a:r>
            <a:r>
              <a:rPr lang="en-US" b="1">
                <a:latin typeface="微软雅黑" panose="020B0503020204020204" charset="-122"/>
                <a:ea typeface="微软雅黑" panose="020B0503020204020204" charset="-122"/>
                <a:cs typeface="微软雅黑" panose="020B0503020204020204" charset="-122"/>
              </a:rPr>
              <a:t>PIL 图像</a:t>
            </a:r>
            <a:endParaRPr 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    transforms.Resize((28, 28)),  # 将图像大小调整为 </a:t>
            </a:r>
            <a:r>
              <a:rPr lang="en-US" b="1">
                <a:latin typeface="微软雅黑" panose="020B0503020204020204" charset="-122"/>
                <a:ea typeface="微软雅黑" panose="020B0503020204020204" charset="-122"/>
                <a:cs typeface="微软雅黑" panose="020B0503020204020204" charset="-122"/>
              </a:rPr>
              <a:t>28x28 像素</a:t>
            </a:r>
            <a:r>
              <a:rPr lang="en-US">
                <a:latin typeface="微软雅黑" panose="020B0503020204020204" charset="-122"/>
                <a:ea typeface="微软雅黑" panose="020B0503020204020204" charset="-122"/>
                <a:cs typeface="微软雅黑" panose="020B0503020204020204" charset="-122"/>
              </a:rPr>
              <a:t>。</a:t>
            </a: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    transforms.ToTensor(),  # 将图像转换为 </a:t>
            </a:r>
            <a:r>
              <a:rPr lang="en-US" b="1">
                <a:latin typeface="微软雅黑" panose="020B0503020204020204" charset="-122"/>
                <a:ea typeface="微软雅黑" panose="020B0503020204020204" charset="-122"/>
                <a:cs typeface="微软雅黑" panose="020B0503020204020204" charset="-122"/>
              </a:rPr>
              <a:t>PyTorch 张量</a:t>
            </a:r>
            <a:r>
              <a:rPr lang="en-US">
                <a:latin typeface="微软雅黑" panose="020B0503020204020204" charset="-122"/>
                <a:ea typeface="微软雅黑" panose="020B0503020204020204" charset="-122"/>
                <a:cs typeface="微软雅黑" panose="020B0503020204020204" charset="-122"/>
              </a:rPr>
              <a:t>，并将像素值缩放到 [0, 1]。</a:t>
            </a: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    transforms.Normalize((0.1307,), (0.3081,))  # 进行归一化处理，</a:t>
            </a:r>
            <a:r>
              <a:rPr lang="en-US" b="1">
                <a:latin typeface="微软雅黑" panose="020B0503020204020204" charset="-122"/>
                <a:ea typeface="微软雅黑" panose="020B0503020204020204" charset="-122"/>
                <a:cs typeface="微软雅黑" panose="020B0503020204020204" charset="-122"/>
              </a:rPr>
              <a:t>标准化</a:t>
            </a:r>
            <a:r>
              <a:rPr lang="en-US">
                <a:latin typeface="微软雅黑" panose="020B0503020204020204" charset="-122"/>
                <a:ea typeface="微软雅黑" panose="020B0503020204020204" charset="-122"/>
                <a:cs typeface="微软雅黑" panose="020B0503020204020204" charset="-122"/>
              </a:rPr>
              <a:t>像素值。</a:t>
            </a: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402715" y="2044700"/>
            <a:ext cx="9026525" cy="342709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2"/>
          <p:cNvSpPr/>
          <p:nvPr>
            <p:custDataLst>
              <p:tags r:id="rId1"/>
            </p:custDataLst>
          </p:nvPr>
        </p:nvSpPr>
        <p:spPr>
          <a:xfrm>
            <a:off x="709930" y="1592580"/>
            <a:ext cx="4233545" cy="62611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如何使用混合数据集进行训练</a:t>
            </a:r>
          </a:p>
        </p:txBody>
      </p:sp>
      <p:sp>
        <p:nvSpPr>
          <p:cNvPr id="20" name="文本框 19"/>
          <p:cNvSpPr txBox="1"/>
          <p:nvPr>
            <p:custDataLst>
              <p:tags r:id="rId2"/>
            </p:custDataLst>
          </p:nvPr>
        </p:nvSpPr>
        <p:spPr>
          <a:xfrm>
            <a:off x="1524000" y="2218690"/>
            <a:ext cx="8661400" cy="2933700"/>
          </a:xfrm>
          <a:prstGeom prst="rect">
            <a:avLst/>
          </a:prstGeom>
          <a:noFill/>
        </p:spPr>
        <p:txBody>
          <a:bodyPr wrap="square" rtlCol="0">
            <a:noAutofit/>
          </a:bodyPr>
          <a:lstStyle/>
          <a:p>
            <a:pPr indent="0" fontAlgn="auto">
              <a:lnSpc>
                <a:spcPct val="100000"/>
              </a:lnSpc>
            </a:pPr>
            <a:endParaRPr 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 创建自定义数据集实例</a:t>
            </a: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    train_set = CustomDataset("mnistData/train_data", "mnistData/train_data/label.csv", transform=pipeline)</a:t>
            </a: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    test_set = CustomDataset("mnistData/test_data", "mnistData/test_data/label.csv", transform=pipeline)</a:t>
            </a:r>
          </a:p>
          <a:p>
            <a:pPr indent="0" fontAlgn="auto">
              <a:lnSpc>
                <a:spcPct val="100000"/>
              </a:lnSpc>
            </a:pPr>
            <a:endParaRPr 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 加载数据</a:t>
            </a: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    train_loader = </a:t>
            </a:r>
            <a:r>
              <a:rPr lang="en-US" b="1">
                <a:latin typeface="微软雅黑" panose="020B0503020204020204" charset="-122"/>
                <a:ea typeface="微软雅黑" panose="020B0503020204020204" charset="-122"/>
                <a:cs typeface="微软雅黑" panose="020B0503020204020204" charset="-122"/>
              </a:rPr>
              <a:t>DataLoader</a:t>
            </a:r>
            <a:r>
              <a:rPr lang="en-US">
                <a:latin typeface="微软雅黑" panose="020B0503020204020204" charset="-122"/>
                <a:ea typeface="微软雅黑" panose="020B0503020204020204" charset="-122"/>
                <a:cs typeface="微软雅黑" panose="020B0503020204020204" charset="-122"/>
              </a:rPr>
              <a:t>(train_set, batch_size=BATCH_SIZE, shuffle=True)</a:t>
            </a:r>
          </a:p>
          <a:p>
            <a:pPr indent="0" fontAlgn="auto">
              <a:lnSpc>
                <a:spcPct val="100000"/>
              </a:lnSpc>
            </a:pPr>
            <a:r>
              <a:rPr lang="en-US">
                <a:latin typeface="微软雅黑" panose="020B0503020204020204" charset="-122"/>
                <a:ea typeface="微软雅黑" panose="020B0503020204020204" charset="-122"/>
                <a:cs typeface="微软雅黑" panose="020B0503020204020204" charset="-122"/>
              </a:rPr>
              <a:t>    test_loader = </a:t>
            </a:r>
            <a:r>
              <a:rPr lang="en-US" b="1">
                <a:latin typeface="微软雅黑" panose="020B0503020204020204" charset="-122"/>
                <a:ea typeface="微软雅黑" panose="020B0503020204020204" charset="-122"/>
                <a:cs typeface="微软雅黑" panose="020B0503020204020204" charset="-122"/>
              </a:rPr>
              <a:t>DataLoader</a:t>
            </a:r>
            <a:r>
              <a:rPr lang="en-US">
                <a:latin typeface="微软雅黑" panose="020B0503020204020204" charset="-122"/>
                <a:ea typeface="微软雅黑" panose="020B0503020204020204" charset="-122"/>
                <a:cs typeface="微软雅黑" panose="020B0503020204020204" charset="-122"/>
              </a:rPr>
              <a:t>(test_set, batch_size=BATCH_SIZE, shuffle=True)</a:t>
            </a:r>
          </a:p>
        </p:txBody>
      </p:sp>
      <p:sp>
        <p:nvSpPr>
          <p:cNvPr id="4" name="文本框 3"/>
          <p:cNvSpPr txBox="1"/>
          <p:nvPr/>
        </p:nvSpPr>
        <p:spPr>
          <a:xfrm>
            <a:off x="1402715" y="6052185"/>
            <a:ext cx="4064000" cy="36830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其余步骤，同之前一样</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559810" y="2649220"/>
            <a:ext cx="4436110" cy="1023620"/>
          </a:xfrm>
          <a:prstGeom prst="rect">
            <a:avLst/>
          </a:prstGeom>
          <a:noFill/>
        </p:spPr>
        <p:txBody>
          <a:bodyPr vert="horz" wrap="square" rtlCol="0">
            <a:noAutofit/>
          </a:bodyPr>
          <a:lstStyle/>
          <a:p>
            <a:r>
              <a:rPr lang="en-US" altLang="zh-CN" sz="4800" b="1" spc="-225"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800" b="1" spc="-225"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spTree>
  </p:cSld>
  <p:clrMapOvr>
    <a:masterClrMapping/>
  </p:clrMapOvr>
  <mc:AlternateContent xmlns:mc="http://schemas.openxmlformats.org/markup-compatibility/2006" xmlns:p14="http://schemas.microsoft.com/office/powerpoint/2010/main">
    <mc:Choice Requires="p14">
      <p:transition spd="slow" p14:dur="2000" advTm="3338"/>
    </mc:Choice>
    <mc:Fallback xmlns="">
      <p:transition spd="slow" advTm="333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矩形: 圆角 13"/>
          <p:cNvSpPr/>
          <p:nvPr/>
        </p:nvSpPr>
        <p:spPr>
          <a:xfrm>
            <a:off x="1031240" y="3510915"/>
            <a:ext cx="10002520" cy="323532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p:cNvSpPr/>
          <p:nvPr/>
        </p:nvSpPr>
        <p:spPr>
          <a:xfrm>
            <a:off x="1005205" y="1362710"/>
            <a:ext cx="10095230" cy="162814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031039" y="1024572"/>
            <a:ext cx="1407361" cy="540896"/>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概述</a:t>
            </a:r>
          </a:p>
        </p:txBody>
      </p:sp>
      <p:sp>
        <p:nvSpPr>
          <p:cNvPr id="8" name="矩形 7"/>
          <p:cNvSpPr/>
          <p:nvPr/>
        </p:nvSpPr>
        <p:spPr>
          <a:xfrm>
            <a:off x="1031134" y="3140374"/>
            <a:ext cx="1407361" cy="540896"/>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作用</a:t>
            </a:r>
          </a:p>
        </p:txBody>
      </p:sp>
      <p:sp>
        <p:nvSpPr>
          <p:cNvPr id="20" name="文本框 19"/>
          <p:cNvSpPr txBox="1"/>
          <p:nvPr/>
        </p:nvSpPr>
        <p:spPr>
          <a:xfrm>
            <a:off x="1236345" y="1565275"/>
            <a:ext cx="9424035" cy="1863725"/>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数据增强是深度学习中提高模型泛化能力的重要手段之一。其核心思想是通过扩展</a:t>
            </a:r>
            <a:r>
              <a:rPr lang="zh-CN" altLang="en-US" b="1">
                <a:latin typeface="微软雅黑" panose="020B0503020204020204" charset="-122"/>
                <a:ea typeface="微软雅黑" panose="020B0503020204020204" charset="-122"/>
                <a:sym typeface="+mn-ea"/>
              </a:rPr>
              <a:t>训练数据集的多样性</a:t>
            </a:r>
            <a:r>
              <a:rPr lang="zh-CN" altLang="en-US">
                <a:latin typeface="微软雅黑" panose="020B0503020204020204" charset="-122"/>
                <a:ea typeface="微软雅黑" panose="020B0503020204020204" charset="-122"/>
                <a:sym typeface="+mn-ea"/>
              </a:rPr>
              <a:t>，使模型能够更好地学习数据中的规律，从而避免过度拟合训练数据，并对未见过的数据保持良好的</a:t>
            </a:r>
            <a:r>
              <a:rPr lang="zh-CN" altLang="en-US" b="1">
                <a:latin typeface="微软雅黑" panose="020B0503020204020204" charset="-122"/>
                <a:ea typeface="微软雅黑" panose="020B0503020204020204" charset="-122"/>
                <a:sym typeface="+mn-ea"/>
              </a:rPr>
              <a:t>泛化</a:t>
            </a:r>
            <a:r>
              <a:rPr lang="zh-CN" altLang="en-US">
                <a:latin typeface="微软雅黑" panose="020B0503020204020204" charset="-122"/>
                <a:ea typeface="微软雅黑" panose="020B0503020204020204" charset="-122"/>
                <a:sym typeface="+mn-ea"/>
              </a:rPr>
              <a:t>能力。</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p:txBody>
      </p:sp>
      <p:sp>
        <p:nvSpPr>
          <p:cNvPr id="21" name="文本框 20"/>
          <p:cNvSpPr txBox="1"/>
          <p:nvPr/>
        </p:nvSpPr>
        <p:spPr>
          <a:xfrm>
            <a:off x="1489710" y="3681730"/>
            <a:ext cx="9286240" cy="2966085"/>
          </a:xfrm>
          <a:prstGeom prst="rect">
            <a:avLst/>
          </a:prstGeom>
          <a:noFill/>
        </p:spPr>
        <p:txBody>
          <a:bodyPr wrap="square" rtlCol="0">
            <a:noAutofit/>
          </a:bodyPr>
          <a:lstStyle/>
          <a:p>
            <a:pPr marL="285750" indent="-285750" fontAlgn="auto">
              <a:lnSpc>
                <a:spcPct val="150000"/>
              </a:lnSpc>
              <a:buFont typeface="Arial" panose="020B0604020202020204" pitchFamily="34" charset="0"/>
              <a:buChar char="•"/>
            </a:pPr>
            <a:r>
              <a:rPr lang="zh-CN" altLang="en-US" b="1">
                <a:latin typeface="微软雅黑" panose="020B0503020204020204" charset="-122"/>
                <a:ea typeface="微软雅黑" panose="020B0503020204020204" charset="-122"/>
                <a:sym typeface="+mn-ea"/>
              </a:rPr>
              <a:t>提高模型泛化能力</a:t>
            </a:r>
            <a:r>
              <a:rPr lang="zh-CN" altLang="en-US">
                <a:latin typeface="微软雅黑" panose="020B0503020204020204" charset="-122"/>
                <a:ea typeface="微软雅黑" panose="020B0503020204020204" charset="-122"/>
                <a:sym typeface="+mn-ea"/>
              </a:rPr>
              <a:t>： 通过增加训练数据集的多样性，使模型能够学习到更多数据特征，从而提高对未见过的数据的泛化能力。</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b="1">
                <a:latin typeface="微软雅黑" panose="020B0503020204020204" charset="-122"/>
                <a:ea typeface="微软雅黑" panose="020B0503020204020204" charset="-122"/>
                <a:sym typeface="+mn-ea"/>
              </a:rPr>
              <a:t>减少过拟合</a:t>
            </a:r>
            <a:r>
              <a:rPr lang="zh-CN" altLang="en-US">
                <a:latin typeface="微软雅黑" panose="020B0503020204020204" charset="-122"/>
                <a:ea typeface="微软雅黑" panose="020B0503020204020204" charset="-122"/>
                <a:sym typeface="+mn-ea"/>
              </a:rPr>
              <a:t>： 过度拟合是指模型在训练数据上表现良好，但在测试数据上表现不佳。数据增强可以减少模型对训练数据的依赖，降低过拟合风险。</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b="1">
                <a:latin typeface="微软雅黑" panose="020B0503020204020204" charset="-122"/>
                <a:ea typeface="微软雅黑" panose="020B0503020204020204" charset="-122"/>
                <a:sym typeface="+mn-ea"/>
              </a:rPr>
              <a:t>降低训练成本</a:t>
            </a:r>
            <a:r>
              <a:rPr lang="zh-CN" altLang="en-US">
                <a:latin typeface="微软雅黑" panose="020B0503020204020204" charset="-122"/>
                <a:ea typeface="微软雅黑" panose="020B0503020204020204" charset="-122"/>
                <a:sym typeface="+mn-ea"/>
              </a:rPr>
              <a:t>： 数据增强可以通过对现有数据进行变换，而不需要额外采集数据，从而降低训练成本。</a:t>
            </a:r>
            <a:endParaRPr lang="zh-CN" altLang="en-US">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b="1">
                <a:latin typeface="微软雅黑" panose="020B0503020204020204" charset="-122"/>
                <a:ea typeface="微软雅黑" panose="020B0503020204020204" charset="-122"/>
                <a:sym typeface="+mn-ea"/>
              </a:rPr>
              <a:t>提高模型鲁棒性</a:t>
            </a:r>
            <a:r>
              <a:rPr lang="zh-CN" altLang="en-US">
                <a:latin typeface="微软雅黑" panose="020B0503020204020204" charset="-122"/>
                <a:ea typeface="微软雅黑" panose="020B0503020204020204" charset="-122"/>
                <a:sym typeface="+mn-ea"/>
              </a:rPr>
              <a:t>： 数据增强可以使模型对光照、角度、遮挡等变化更加鲁棒。</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1004570" y="2786380"/>
            <a:ext cx="9654540" cy="254190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8"/>
          <p:cNvSpPr/>
          <p:nvPr/>
        </p:nvSpPr>
        <p:spPr>
          <a:xfrm>
            <a:off x="1004570" y="1200785"/>
            <a:ext cx="9655175" cy="78422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1004570" y="2303145"/>
            <a:ext cx="3862705" cy="65341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常见的图像数据增强技术</a:t>
            </a:r>
          </a:p>
        </p:txBody>
      </p:sp>
      <p:sp>
        <p:nvSpPr>
          <p:cNvPr id="11" name="文本框 10"/>
          <p:cNvSpPr txBox="1"/>
          <p:nvPr/>
        </p:nvSpPr>
        <p:spPr>
          <a:xfrm>
            <a:off x="1235710" y="1403350"/>
            <a:ext cx="9424035" cy="71564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图像数据增强技术主要通过对</a:t>
            </a:r>
            <a:r>
              <a:rPr lang="zh-CN" altLang="en-US" b="1">
                <a:latin typeface="微软雅黑" panose="020B0503020204020204" charset="-122"/>
                <a:ea typeface="微软雅黑" panose="020B0503020204020204" charset="-122"/>
                <a:sym typeface="+mn-ea"/>
              </a:rPr>
              <a:t>图像</a:t>
            </a:r>
            <a:r>
              <a:rPr lang="zh-CN" altLang="en-US">
                <a:latin typeface="微软雅黑" panose="020B0503020204020204" charset="-122"/>
                <a:ea typeface="微软雅黑" panose="020B0503020204020204" charset="-122"/>
                <a:sym typeface="+mn-ea"/>
              </a:rPr>
              <a:t>进行各种</a:t>
            </a:r>
            <a:r>
              <a:rPr lang="zh-CN" altLang="en-US" b="1">
                <a:latin typeface="微软雅黑" panose="020B0503020204020204" charset="-122"/>
                <a:ea typeface="微软雅黑" panose="020B0503020204020204" charset="-122"/>
                <a:sym typeface="+mn-ea"/>
              </a:rPr>
              <a:t>变换</a:t>
            </a:r>
            <a:r>
              <a:rPr lang="zh-CN" altLang="en-US">
                <a:latin typeface="微软雅黑" panose="020B0503020204020204" charset="-122"/>
                <a:ea typeface="微软雅黑" panose="020B0503020204020204" charset="-122"/>
                <a:sym typeface="+mn-ea"/>
              </a:rPr>
              <a:t>来增加训练数据的多样性。</a:t>
            </a:r>
            <a:endParaRPr lang="zh-CN" altLang="en-US">
              <a:latin typeface="微软雅黑" panose="020B0503020204020204" charset="-122"/>
              <a:ea typeface="微软雅黑" panose="020B0503020204020204" charset="-122"/>
            </a:endParaRPr>
          </a:p>
        </p:txBody>
      </p:sp>
      <p:sp>
        <p:nvSpPr>
          <p:cNvPr id="12" name="文本框 11"/>
          <p:cNvSpPr txBox="1"/>
          <p:nvPr/>
        </p:nvSpPr>
        <p:spPr>
          <a:xfrm>
            <a:off x="1463040" y="2957195"/>
            <a:ext cx="9286240" cy="2053590"/>
          </a:xfrm>
          <a:prstGeom prst="rect">
            <a:avLst/>
          </a:prstGeom>
          <a:noFill/>
        </p:spPr>
        <p:txBody>
          <a:bodyPr wrap="square" rtlCol="0">
            <a:noAutofit/>
          </a:bodyPr>
          <a:lstStyle/>
          <a:p>
            <a:pPr marL="285750" indent="-285750" fontAlgn="auto">
              <a:lnSpc>
                <a:spcPct val="150000"/>
              </a:lnSpc>
              <a:buFont typeface="Arial" panose="020B0604020202020204" pitchFamily="34" charset="0"/>
              <a:buChar char="•"/>
            </a:pPr>
            <a:r>
              <a:rPr lang="zh-CN" altLang="en-US" b="1">
                <a:latin typeface="微软雅黑" panose="020B0503020204020204" charset="-122"/>
                <a:ea typeface="微软雅黑" panose="020B0503020204020204" charset="-122"/>
                <a:cs typeface="微软雅黑" panose="020B0503020204020204" charset="-122"/>
                <a:sym typeface="+mn-ea"/>
              </a:rPr>
              <a:t>旋转、翻转、裁剪</a:t>
            </a:r>
            <a:r>
              <a:rPr lang="zh-CN" altLang="en-US">
                <a:latin typeface="微软雅黑" panose="020B0503020204020204" charset="-122"/>
                <a:ea typeface="微软雅黑" panose="020B0503020204020204" charset="-122"/>
                <a:cs typeface="微软雅黑" panose="020B0503020204020204" charset="-122"/>
                <a:sym typeface="+mn-ea"/>
              </a:rPr>
              <a:t>： 改变图像的方向和位置。</a:t>
            </a:r>
            <a:endParaRPr lang="zh-CN" altLang="en-US">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Arial" panose="020B0604020202020204" pitchFamily="34" charset="0"/>
              <a:buChar char="•"/>
            </a:pPr>
            <a:r>
              <a:rPr lang="zh-CN" altLang="en-US" b="1">
                <a:latin typeface="微软雅黑" panose="020B0503020204020204" charset="-122"/>
                <a:ea typeface="微软雅黑" panose="020B0503020204020204" charset="-122"/>
                <a:cs typeface="微软雅黑" panose="020B0503020204020204" charset="-122"/>
                <a:sym typeface="+mn-ea"/>
              </a:rPr>
              <a:t>缩放、变形</a:t>
            </a:r>
            <a:r>
              <a:rPr lang="zh-CN" altLang="en-US">
                <a:latin typeface="微软雅黑" panose="020B0503020204020204" charset="-122"/>
                <a:ea typeface="微软雅黑" panose="020B0503020204020204" charset="-122"/>
                <a:cs typeface="微软雅黑" panose="020B0503020204020204" charset="-122"/>
                <a:sym typeface="+mn-ea"/>
              </a:rPr>
              <a:t>： 改变图像的大小和形状。</a:t>
            </a:r>
            <a:endParaRPr lang="zh-CN" altLang="en-US">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Arial" panose="020B0604020202020204" pitchFamily="34" charset="0"/>
              <a:buChar char="•"/>
            </a:pPr>
            <a:r>
              <a:rPr lang="zh-CN" altLang="en-US" b="1">
                <a:latin typeface="微软雅黑" panose="020B0503020204020204" charset="-122"/>
                <a:ea typeface="微软雅黑" panose="020B0503020204020204" charset="-122"/>
                <a:cs typeface="微软雅黑" panose="020B0503020204020204" charset="-122"/>
                <a:sym typeface="+mn-ea"/>
              </a:rPr>
              <a:t>颜色变换</a:t>
            </a:r>
            <a:r>
              <a:rPr lang="zh-CN" altLang="en-US">
                <a:latin typeface="微软雅黑" panose="020B0503020204020204" charset="-122"/>
                <a:ea typeface="微软雅黑" panose="020B0503020204020204" charset="-122"/>
                <a:cs typeface="微软雅黑" panose="020B0503020204020204" charset="-122"/>
                <a:sym typeface="+mn-ea"/>
              </a:rPr>
              <a:t>： 改变图像的亮度、对比度、饱和度等。</a:t>
            </a:r>
            <a:endParaRPr lang="zh-CN" altLang="en-US">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Arial" panose="020B0604020202020204" pitchFamily="34" charset="0"/>
              <a:buChar char="•"/>
            </a:pPr>
            <a:r>
              <a:rPr lang="zh-CN" altLang="en-US" b="1">
                <a:latin typeface="微软雅黑" panose="020B0503020204020204" charset="-122"/>
                <a:ea typeface="微软雅黑" panose="020B0503020204020204" charset="-122"/>
                <a:cs typeface="微软雅黑" panose="020B0503020204020204" charset="-122"/>
                <a:sym typeface="+mn-ea"/>
              </a:rPr>
              <a:t>添加噪声</a:t>
            </a:r>
            <a:r>
              <a:rPr lang="zh-CN" altLang="en-US">
                <a:latin typeface="微软雅黑" panose="020B0503020204020204" charset="-122"/>
                <a:ea typeface="微软雅黑" panose="020B0503020204020204" charset="-122"/>
                <a:cs typeface="微软雅黑" panose="020B0503020204020204" charset="-122"/>
                <a:sym typeface="+mn-ea"/>
              </a:rPr>
              <a:t>： 在图像中添加随机噪声。</a:t>
            </a:r>
            <a:endParaRPr lang="zh-CN" altLang="en-US">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Arial" panose="020B0604020202020204" pitchFamily="34" charset="0"/>
              <a:buChar char="•"/>
            </a:pPr>
            <a:r>
              <a:rPr lang="zh-CN" altLang="en-US" b="1">
                <a:latin typeface="微软雅黑" panose="020B0503020204020204" charset="-122"/>
                <a:ea typeface="微软雅黑" panose="020B0503020204020204" charset="-122"/>
                <a:cs typeface="微软雅黑" panose="020B0503020204020204" charset="-122"/>
                <a:sym typeface="+mn-ea"/>
              </a:rPr>
              <a:t>混合图像</a:t>
            </a:r>
            <a:r>
              <a:rPr lang="zh-CN" altLang="en-US">
                <a:latin typeface="微软雅黑" panose="020B0503020204020204" charset="-122"/>
                <a:ea typeface="微软雅黑" panose="020B0503020204020204" charset="-122"/>
                <a:cs typeface="微软雅黑" panose="020B0503020204020204" charset="-122"/>
                <a:sym typeface="+mn-ea"/>
              </a:rPr>
              <a:t>： 将两张图像混合在一起。</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p:txBody>
      </p:sp>
      <p:sp>
        <p:nvSpPr>
          <p:cNvPr id="13" name="矩形: 圆角 8"/>
          <p:cNvSpPr/>
          <p:nvPr/>
        </p:nvSpPr>
        <p:spPr>
          <a:xfrm>
            <a:off x="1131570" y="5624195"/>
            <a:ext cx="9617075" cy="93281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235710" y="5624195"/>
            <a:ext cx="9163050" cy="644525"/>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PyTorch 提供了丰富的数据增强工具，我们可以直接使用torchvision中的transforms 模块实现。</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文本框 3"/>
          <p:cNvSpPr txBox="1"/>
          <p:nvPr/>
        </p:nvSpPr>
        <p:spPr>
          <a:xfrm>
            <a:off x="11685270" y="1252220"/>
            <a:ext cx="4064000" cy="368300"/>
          </a:xfrm>
          <a:prstGeom prst="rect">
            <a:avLst/>
          </a:prstGeom>
          <a:noFill/>
        </p:spPr>
        <p:txBody>
          <a:bodyPr wrap="square" rtlCol="0">
            <a:spAutoFit/>
          </a:bodyPr>
          <a:lstStyle/>
          <a:p>
            <a:endParaRPr lang="zh-CN" altLang="en-US"/>
          </a:p>
        </p:txBody>
      </p:sp>
      <p:sp>
        <p:nvSpPr>
          <p:cNvPr id="7" name="文本框 6"/>
          <p:cNvSpPr txBox="1"/>
          <p:nvPr/>
        </p:nvSpPr>
        <p:spPr>
          <a:xfrm>
            <a:off x="1951355" y="1096645"/>
            <a:ext cx="6840220" cy="512635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 import PIL.Image as Image</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import torch</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from torchvision import transforms</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import matplotlib.pyplot as plt</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import numpy as np</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import warnings</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def imshow(img_path, transform):</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Function to show data augmentation</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Param img_path: path of the image</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Param transform: data augmentation technique to apply</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img = Image.open(img_path)</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fig, ax = plt.subplots(1, 2, figsize=(15, 4))</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ax[0].set_title(f'Original image {img.size}')</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ax[0].imshow(img)</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img = transform(img)</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ax[1].set_title(f'Transformed image {img.size}')</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ax[1].imshow(img)</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p:txBody>
      </p:sp>
      <p:sp>
        <p:nvSpPr>
          <p:cNvPr id="8" name="矩形 7"/>
          <p:cNvSpPr/>
          <p:nvPr/>
        </p:nvSpPr>
        <p:spPr>
          <a:xfrm>
            <a:off x="1306830" y="1000760"/>
            <a:ext cx="7485380" cy="5552440"/>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0" name="矩形 9"/>
          <p:cNvSpPr/>
          <p:nvPr/>
        </p:nvSpPr>
        <p:spPr>
          <a:xfrm>
            <a:off x="263525" y="777240"/>
            <a:ext cx="1687830" cy="49212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展示图像</a:t>
            </a:r>
          </a:p>
        </p:txBody>
      </p:sp>
      <p:pic>
        <p:nvPicPr>
          <p:cNvPr id="18" name="图片 17"/>
          <p:cNvPicPr>
            <a:picLocks noChangeAspect="1"/>
          </p:cNvPicPr>
          <p:nvPr/>
        </p:nvPicPr>
        <p:blipFill>
          <a:blip r:embed="rId3"/>
          <a:stretch>
            <a:fillRect/>
          </a:stretch>
        </p:blipFill>
        <p:spPr>
          <a:xfrm>
            <a:off x="9196070" y="1000760"/>
            <a:ext cx="2421255" cy="1767205"/>
          </a:xfrm>
          <a:prstGeom prst="rect">
            <a:avLst/>
          </a:prstGeom>
        </p:spPr>
      </p:pic>
      <p:pic>
        <p:nvPicPr>
          <p:cNvPr id="19" name="图片 18"/>
          <p:cNvPicPr>
            <a:picLocks noChangeAspect="1"/>
          </p:cNvPicPr>
          <p:nvPr/>
        </p:nvPicPr>
        <p:blipFill>
          <a:blip r:embed="rId4"/>
          <a:stretch>
            <a:fillRect/>
          </a:stretch>
        </p:blipFill>
        <p:spPr>
          <a:xfrm>
            <a:off x="9196070" y="3308350"/>
            <a:ext cx="2442845" cy="1794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596390"/>
            <a:ext cx="10353040" cy="88963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1083945"/>
            <a:ext cx="3862705" cy="65341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改变大小Resize/Rescale</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31570" y="1847850"/>
            <a:ext cx="9806940" cy="98806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sym typeface="+mn-ea"/>
              </a:rPr>
              <a:t>将图像的</a:t>
            </a:r>
            <a:r>
              <a:rPr lang="zh-CN" altLang="en-US" b="1">
                <a:latin typeface="微软雅黑" panose="020B0503020204020204" charset="-122"/>
                <a:ea typeface="微软雅黑" panose="020B0503020204020204" charset="-122"/>
                <a:cs typeface="微软雅黑" panose="020B0503020204020204" charset="-122"/>
                <a:sym typeface="+mn-ea"/>
              </a:rPr>
              <a:t>高度和宽度</a:t>
            </a:r>
            <a:r>
              <a:rPr lang="zh-CN" altLang="en-US">
                <a:latin typeface="微软雅黑" panose="020B0503020204020204" charset="-122"/>
                <a:ea typeface="微软雅黑" panose="020B0503020204020204" charset="-122"/>
                <a:cs typeface="微软雅黑" panose="020B0503020204020204" charset="-122"/>
                <a:sym typeface="+mn-ea"/>
              </a:rPr>
              <a:t>调整为我们想要的特定大小。例如，将图像从其原始大小调整为 224 x 224。</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圆角 8"/>
          <p:cNvSpPr/>
          <p:nvPr/>
        </p:nvSpPr>
        <p:spPr>
          <a:xfrm>
            <a:off x="872490" y="2728595"/>
            <a:ext cx="10353675" cy="116395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195705" y="2842260"/>
            <a:ext cx="6981825" cy="105029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path = './kitten.jpg'</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transform = transforms.Resize((224, 224))</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imshow(path, transform)</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3"/>
          <a:stretch>
            <a:fillRect/>
          </a:stretch>
        </p:blipFill>
        <p:spPr>
          <a:xfrm>
            <a:off x="2095500" y="3980180"/>
            <a:ext cx="7878445" cy="2778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596390"/>
            <a:ext cx="10353040" cy="68326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1093470"/>
            <a:ext cx="2756535" cy="64389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裁剪Cropping</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95705" y="1737360"/>
            <a:ext cx="9806940" cy="36703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sym typeface="+mn-ea"/>
              </a:rPr>
              <a:t>将要选择的</a:t>
            </a:r>
            <a:r>
              <a:rPr lang="zh-CN" altLang="en-US" b="1">
                <a:latin typeface="微软雅黑" panose="020B0503020204020204" charset="-122"/>
                <a:ea typeface="微软雅黑" panose="020B0503020204020204" charset="-122"/>
                <a:cs typeface="微软雅黑" panose="020B0503020204020204" charset="-122"/>
                <a:sym typeface="+mn-ea"/>
              </a:rPr>
              <a:t>图像的一部分</a:t>
            </a:r>
            <a:r>
              <a:rPr lang="zh-CN" altLang="en-US">
                <a:latin typeface="微软雅黑" panose="020B0503020204020204" charset="-122"/>
                <a:ea typeface="微软雅黑" panose="020B0503020204020204" charset="-122"/>
                <a:cs typeface="微软雅黑" panose="020B0503020204020204" charset="-122"/>
                <a:sym typeface="+mn-ea"/>
              </a:rPr>
              <a:t>应用于新图像。例如，使用 </a:t>
            </a:r>
            <a:r>
              <a:rPr lang="zh-CN" altLang="en-US" b="1">
                <a:latin typeface="微软雅黑" panose="020B0503020204020204" charset="-122"/>
                <a:ea typeface="微软雅黑" panose="020B0503020204020204" charset="-122"/>
                <a:cs typeface="微软雅黑" panose="020B0503020204020204" charset="-122"/>
                <a:sym typeface="+mn-ea"/>
              </a:rPr>
              <a:t>CenterCrop</a:t>
            </a:r>
            <a:r>
              <a:rPr lang="zh-CN" altLang="en-US">
                <a:latin typeface="微软雅黑" panose="020B0503020204020204" charset="-122"/>
                <a:ea typeface="微软雅黑" panose="020B0503020204020204" charset="-122"/>
                <a:cs typeface="微软雅黑" panose="020B0503020204020204" charset="-122"/>
                <a:sym typeface="+mn-ea"/>
              </a:rPr>
              <a:t> 来返回一个</a:t>
            </a:r>
            <a:r>
              <a:rPr lang="zh-CN" altLang="en-US" b="1">
                <a:latin typeface="微软雅黑" panose="020B0503020204020204" charset="-122"/>
                <a:ea typeface="微软雅黑" panose="020B0503020204020204" charset="-122"/>
                <a:cs typeface="微软雅黑" panose="020B0503020204020204" charset="-122"/>
                <a:sym typeface="+mn-ea"/>
              </a:rPr>
              <a:t>中心裁剪</a:t>
            </a:r>
            <a:r>
              <a:rPr lang="zh-CN" altLang="en-US">
                <a:latin typeface="微软雅黑" panose="020B0503020204020204" charset="-122"/>
                <a:ea typeface="微软雅黑" panose="020B0503020204020204" charset="-122"/>
                <a:cs typeface="微软雅黑" panose="020B0503020204020204" charset="-122"/>
                <a:sym typeface="+mn-ea"/>
              </a:rPr>
              <a:t>的图像。</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圆角 8"/>
          <p:cNvSpPr/>
          <p:nvPr/>
        </p:nvSpPr>
        <p:spPr>
          <a:xfrm>
            <a:off x="872490" y="2503805"/>
            <a:ext cx="10353675" cy="104267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195705" y="2727960"/>
            <a:ext cx="6981825" cy="64198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transform = transforms.CenterCrop((224, 224))</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imshow(path, transform)</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stretch>
            <a:fillRect/>
          </a:stretch>
        </p:blipFill>
        <p:spPr>
          <a:xfrm>
            <a:off x="1695450" y="3738880"/>
            <a:ext cx="8898890" cy="3124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1005205" y="1362710"/>
            <a:ext cx="10226675" cy="208788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87400" y="1080135"/>
            <a:ext cx="2101215" cy="48514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图像的原理</a:t>
            </a:r>
          </a:p>
        </p:txBody>
      </p:sp>
      <p:sp>
        <p:nvSpPr>
          <p:cNvPr id="20" name="文本框 19"/>
          <p:cNvSpPr txBox="1"/>
          <p:nvPr/>
        </p:nvSpPr>
        <p:spPr>
          <a:xfrm>
            <a:off x="1236345" y="1565275"/>
            <a:ext cx="9873615" cy="1749425"/>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图像在计算机中是一堆按顺序排列的</a:t>
            </a:r>
            <a:r>
              <a:rPr lang="zh-CN" altLang="en-US" b="1">
                <a:latin typeface="微软雅黑" panose="020B0503020204020204" charset="-122"/>
                <a:ea typeface="微软雅黑" panose="020B0503020204020204" charset="-122"/>
                <a:sym typeface="+mn-ea"/>
              </a:rPr>
              <a:t>数字</a:t>
            </a:r>
            <a:r>
              <a:rPr lang="zh-CN" altLang="en-US">
                <a:latin typeface="微软雅黑" panose="020B0503020204020204" charset="-122"/>
                <a:ea typeface="微软雅黑" panose="020B0503020204020204" charset="-122"/>
                <a:sym typeface="+mn-ea"/>
              </a:rPr>
              <a:t>，数值为0到255。0表示最暗，255表示最亮。</a:t>
            </a:r>
          </a:p>
          <a:p>
            <a:pPr indent="0" fontAlgn="auto">
              <a:lnSpc>
                <a:spcPct val="150000"/>
              </a:lnSpc>
            </a:pPr>
            <a:r>
              <a:rPr lang="zh-CN" altLang="en-US">
                <a:latin typeface="微软雅黑" panose="020B0503020204020204" charset="-122"/>
                <a:ea typeface="微软雅黑" panose="020B0503020204020204" charset="-122"/>
                <a:sym typeface="+mn-ea"/>
              </a:rPr>
              <a:t>左图为只有黑白颜色的</a:t>
            </a:r>
            <a:r>
              <a:rPr lang="zh-CN" altLang="en-US" b="1">
                <a:latin typeface="微软雅黑" panose="020B0503020204020204" charset="-122"/>
                <a:ea typeface="微软雅黑" panose="020B0503020204020204" charset="-122"/>
                <a:sym typeface="+mn-ea"/>
              </a:rPr>
              <a:t>灰度图</a:t>
            </a:r>
            <a:r>
              <a:rPr lang="zh-CN" altLang="en-US">
                <a:latin typeface="微软雅黑" panose="020B0503020204020204" charset="-122"/>
                <a:ea typeface="微软雅黑" panose="020B0503020204020204" charset="-122"/>
                <a:sym typeface="+mn-ea"/>
              </a:rPr>
              <a:t>，而更普遍的图片表达方式是RGB颜色模型，即红、绿、蓝三原色的色光以不同的比例相加，以产生多种多样的色光。RGB颜色模型中，单个矩阵就扩展成了有序排列的三个矩阵，也可以用三维张量去理解。其中的每一个矩阵又叫这个图片的一个channel。</a:t>
            </a:r>
          </a:p>
          <a:p>
            <a:pPr indent="0" fontAlgn="auto">
              <a:lnSpc>
                <a:spcPct val="150000"/>
              </a:lnSpc>
            </a:pPr>
            <a:endParaRPr lang="zh-CN" altLang="en-US">
              <a:latin typeface="微软雅黑" panose="020B0503020204020204" charset="-122"/>
              <a:ea typeface="微软雅黑" panose="020B0503020204020204" charset="-122"/>
              <a:sym typeface="+mn-ea"/>
            </a:endParaRPr>
          </a:p>
        </p:txBody>
      </p:sp>
      <p:pic>
        <p:nvPicPr>
          <p:cNvPr id="5" name="图片 4" descr="287528d32ff227a9af61142bafa481a3"/>
          <p:cNvPicPr>
            <a:picLocks noChangeAspect="1"/>
          </p:cNvPicPr>
          <p:nvPr/>
        </p:nvPicPr>
        <p:blipFill>
          <a:blip r:embed="rId3"/>
          <a:stretch>
            <a:fillRect/>
          </a:stretch>
        </p:blipFill>
        <p:spPr>
          <a:xfrm>
            <a:off x="2157095" y="3820160"/>
            <a:ext cx="2882900" cy="2873375"/>
          </a:xfrm>
          <a:prstGeom prst="rect">
            <a:avLst/>
          </a:prstGeom>
        </p:spPr>
      </p:pic>
      <p:pic>
        <p:nvPicPr>
          <p:cNvPr id="10" name="图片 9"/>
          <p:cNvPicPr>
            <a:picLocks noChangeAspect="1"/>
          </p:cNvPicPr>
          <p:nvPr/>
        </p:nvPicPr>
        <p:blipFill>
          <a:blip r:embed="rId4"/>
          <a:stretch>
            <a:fillRect/>
          </a:stretch>
        </p:blipFill>
        <p:spPr>
          <a:xfrm>
            <a:off x="6064250" y="3820160"/>
            <a:ext cx="3565525" cy="3004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596390"/>
            <a:ext cx="10353040" cy="73088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1037590"/>
            <a:ext cx="5456555" cy="69977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随机裁剪/大小RandomResizedCrop</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95705" y="1812925"/>
            <a:ext cx="9806940" cy="36703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这种方法同时结合了裁剪和调整大小。</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圆角 8"/>
          <p:cNvSpPr/>
          <p:nvPr/>
        </p:nvSpPr>
        <p:spPr>
          <a:xfrm>
            <a:off x="872490" y="2503805"/>
            <a:ext cx="10353675" cy="104267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195705" y="2727960"/>
            <a:ext cx="6981825" cy="64198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 transform = transforms.RandomResizedCrop((100, 300))</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imshow(path, transform)</a:t>
            </a:r>
            <a:endParaRPr lang="zh-CN" altLang="en-US">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3"/>
          <a:stretch>
            <a:fillRect/>
          </a:stretch>
        </p:blipFill>
        <p:spPr>
          <a:xfrm>
            <a:off x="1195705" y="3723005"/>
            <a:ext cx="9544685" cy="30689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596390"/>
            <a:ext cx="10353040" cy="73088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1092835"/>
            <a:ext cx="2249805" cy="64452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翻转Flipping</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95705" y="1812925"/>
            <a:ext cx="9806940" cy="367030"/>
          </a:xfrm>
          <a:prstGeom prst="rect">
            <a:avLst/>
          </a:prstGeom>
          <a:noFill/>
        </p:spPr>
        <p:txBody>
          <a:bodyPr wrap="square" rtlCol="0">
            <a:noAutofit/>
          </a:bodyPr>
          <a:lstStyle/>
          <a:p>
            <a:r>
              <a:rPr lang="zh-CN" altLang="en-US" b="1">
                <a:latin typeface="微软雅黑" panose="020B0503020204020204" charset="-122"/>
                <a:ea typeface="微软雅黑" panose="020B0503020204020204" charset="-122"/>
                <a:sym typeface="+mn-ea"/>
              </a:rPr>
              <a:t>水平或垂直</a:t>
            </a:r>
            <a:r>
              <a:rPr lang="zh-CN" altLang="en-US">
                <a:latin typeface="微软雅黑" panose="020B0503020204020204" charset="-122"/>
                <a:ea typeface="微软雅黑" panose="020B0503020204020204" charset="-122"/>
                <a:sym typeface="+mn-ea"/>
              </a:rPr>
              <a:t>翻转图像</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圆角 8"/>
          <p:cNvSpPr/>
          <p:nvPr/>
        </p:nvSpPr>
        <p:spPr>
          <a:xfrm>
            <a:off x="872490" y="2503805"/>
            <a:ext cx="10353675" cy="104267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195705" y="2727960"/>
            <a:ext cx="6981825" cy="641985"/>
          </a:xfrm>
          <a:prstGeom prst="rect">
            <a:avLst/>
          </a:prstGeom>
          <a:noFill/>
        </p:spPr>
        <p:txBody>
          <a:bodyPr wrap="square" rtlCol="0">
            <a:noAutofit/>
          </a:bodyPr>
          <a:lstStyle/>
          <a:p>
            <a:r>
              <a:rPr lang="zh-CN" altLang="en-US">
                <a:sym typeface="+mn-ea"/>
              </a:rPr>
              <a:t>transform = transforms.RandomHorizontalFlip()</a:t>
            </a:r>
            <a:endParaRPr lang="zh-CN" altLang="en-US"/>
          </a:p>
          <a:p>
            <a:r>
              <a:rPr lang="zh-CN" altLang="en-US">
                <a:sym typeface="+mn-ea"/>
              </a:rPr>
              <a:t> imshow(path, transform)</a:t>
            </a:r>
            <a:endParaRPr lang="zh-CN" altLang="en-US">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a:stretch>
            <a:fillRect/>
          </a:stretch>
        </p:blipFill>
        <p:spPr>
          <a:xfrm>
            <a:off x="1524000" y="3723005"/>
            <a:ext cx="9175115" cy="30695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195705" y="3546475"/>
            <a:ext cx="9570720" cy="3258185"/>
          </a:xfrm>
          <a:prstGeom prst="rect">
            <a:avLst/>
          </a:prstGeom>
        </p:spPr>
      </p:pic>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596390"/>
            <a:ext cx="10353040" cy="73088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1075055"/>
            <a:ext cx="2399665" cy="66230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填充Padding</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95705" y="1812925"/>
            <a:ext cx="9806940" cy="36703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sym typeface="+mn-ea"/>
              </a:rPr>
              <a:t>填充包括在图像的所有</a:t>
            </a:r>
            <a:r>
              <a:rPr lang="zh-CN" altLang="en-US" b="1">
                <a:latin typeface="微软雅黑" panose="020B0503020204020204" charset="-122"/>
                <a:ea typeface="微软雅黑" panose="020B0503020204020204" charset="-122"/>
                <a:cs typeface="微软雅黑" panose="020B0503020204020204" charset="-122"/>
                <a:sym typeface="+mn-ea"/>
              </a:rPr>
              <a:t>边缘</a:t>
            </a:r>
            <a:r>
              <a:rPr lang="zh-CN" altLang="en-US">
                <a:latin typeface="微软雅黑" panose="020B0503020204020204" charset="-122"/>
                <a:ea typeface="微软雅黑" panose="020B0503020204020204" charset="-122"/>
                <a:cs typeface="微软雅黑" panose="020B0503020204020204" charset="-122"/>
                <a:sym typeface="+mn-ea"/>
              </a:rPr>
              <a:t>上按指定的数量</a:t>
            </a:r>
            <a:r>
              <a:rPr lang="zh-CN" altLang="en-US" b="1">
                <a:latin typeface="微软雅黑" panose="020B0503020204020204" charset="-122"/>
                <a:ea typeface="微软雅黑" panose="020B0503020204020204" charset="-122"/>
                <a:cs typeface="微软雅黑" panose="020B0503020204020204" charset="-122"/>
                <a:sym typeface="+mn-ea"/>
              </a:rPr>
              <a:t>填充</a:t>
            </a:r>
            <a:r>
              <a:rPr lang="zh-CN" altLang="en-US">
                <a:latin typeface="微软雅黑" panose="020B0503020204020204" charset="-122"/>
                <a:ea typeface="微软雅黑" panose="020B0503020204020204" charset="-122"/>
                <a:cs typeface="微软雅黑" panose="020B0503020204020204" charset="-122"/>
                <a:sym typeface="+mn-ea"/>
              </a:rPr>
              <a:t>。我们将每条边填充50像素。</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圆角 8"/>
          <p:cNvSpPr/>
          <p:nvPr/>
        </p:nvSpPr>
        <p:spPr>
          <a:xfrm>
            <a:off x="872490" y="2503805"/>
            <a:ext cx="10353675" cy="104267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195705" y="2727960"/>
            <a:ext cx="6981825" cy="64198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 transform = transforms.Pad((50,50,50,50))</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imshow(path, transform)</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596390"/>
            <a:ext cx="10353040" cy="73088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1075055"/>
            <a:ext cx="2399665" cy="66230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旋转Rotation</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95705" y="1812925"/>
            <a:ext cx="9806940" cy="36703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sym typeface="+mn-ea"/>
              </a:rPr>
              <a:t>对图像随机施加</a:t>
            </a:r>
            <a:r>
              <a:rPr lang="zh-CN" altLang="en-US" b="1">
                <a:latin typeface="微软雅黑" panose="020B0503020204020204" charset="-122"/>
                <a:ea typeface="微软雅黑" panose="020B0503020204020204" charset="-122"/>
                <a:cs typeface="微软雅黑" panose="020B0503020204020204" charset="-122"/>
                <a:sym typeface="+mn-ea"/>
              </a:rPr>
              <a:t>旋转角度</a:t>
            </a:r>
            <a:r>
              <a:rPr lang="zh-CN" altLang="en-US">
                <a:latin typeface="微软雅黑" panose="020B0503020204020204" charset="-122"/>
                <a:ea typeface="微软雅黑" panose="020B0503020204020204" charset="-122"/>
                <a:cs typeface="微软雅黑" panose="020B0503020204020204" charset="-122"/>
                <a:sym typeface="+mn-ea"/>
              </a:rPr>
              <a:t>。我们将这个角设为</a:t>
            </a:r>
            <a:r>
              <a:rPr lang="en-US" altLang="zh-CN">
                <a:latin typeface="微软雅黑" panose="020B0503020204020204" charset="-122"/>
                <a:ea typeface="微软雅黑" panose="020B0503020204020204" charset="-122"/>
                <a:cs typeface="微软雅黑" panose="020B0503020204020204" charset="-122"/>
                <a:sym typeface="+mn-ea"/>
              </a:rPr>
              <a:t>30</a:t>
            </a:r>
            <a:r>
              <a:rPr lang="zh-CN" altLang="en-US">
                <a:latin typeface="微软雅黑" panose="020B0503020204020204" charset="-122"/>
                <a:ea typeface="微软雅黑" panose="020B0503020204020204" charset="-122"/>
                <a:cs typeface="微软雅黑" panose="020B0503020204020204" charset="-122"/>
                <a:sym typeface="+mn-ea"/>
              </a:rPr>
              <a:t>度。</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圆角 8"/>
          <p:cNvSpPr/>
          <p:nvPr/>
        </p:nvSpPr>
        <p:spPr>
          <a:xfrm>
            <a:off x="872490" y="2503805"/>
            <a:ext cx="10353675" cy="104267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195705" y="2727960"/>
            <a:ext cx="6981825" cy="64198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 transform = transforms.RandomRotation(</a:t>
            </a:r>
            <a:r>
              <a:rPr lang="en-US" altLang="zh-CN">
                <a:latin typeface="微软雅黑" panose="020B0503020204020204" charset="-122"/>
                <a:ea typeface="微软雅黑" panose="020B0503020204020204" charset="-122"/>
                <a:sym typeface="+mn-ea"/>
              </a:rPr>
              <a:t>30</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imshow(path, transform)</a:t>
            </a:r>
            <a:endParaRPr lang="zh-CN" altLang="en-US">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stretch>
            <a:fillRect/>
          </a:stretch>
        </p:blipFill>
        <p:spPr>
          <a:xfrm>
            <a:off x="1478280" y="3685540"/>
            <a:ext cx="9747250" cy="3169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3"/>
          <p:cNvSpPr/>
          <p:nvPr/>
        </p:nvSpPr>
        <p:spPr>
          <a:xfrm>
            <a:off x="6457315" y="984250"/>
            <a:ext cx="5243195" cy="172656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1536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795145"/>
            <a:ext cx="5224145" cy="80073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1143635"/>
            <a:ext cx="4501515" cy="79248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随机仿射变换Random Affine</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95705" y="1936115"/>
            <a:ext cx="5624830" cy="751840"/>
          </a:xfrm>
          <a:prstGeom prst="rect">
            <a:avLst/>
          </a:prstGeom>
          <a:noFill/>
        </p:spPr>
        <p:txBody>
          <a:bodyPr wrap="square" rtlCol="0">
            <a:noAutofit/>
          </a:bodyPr>
          <a:lstStyle/>
          <a:p>
            <a:pPr fontAlgn="auto">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这种技术是一种</a:t>
            </a:r>
            <a:r>
              <a:rPr lang="zh-CN" altLang="en-US" b="1">
                <a:latin typeface="微软雅黑" panose="020B0503020204020204" charset="-122"/>
                <a:ea typeface="微软雅黑" panose="020B0503020204020204" charset="-122"/>
                <a:cs typeface="微软雅黑" panose="020B0503020204020204" charset="-122"/>
                <a:sym typeface="+mn-ea"/>
              </a:rPr>
              <a:t>保持中心不变</a:t>
            </a:r>
            <a:r>
              <a:rPr lang="zh-CN" altLang="en-US">
                <a:latin typeface="微软雅黑" panose="020B0503020204020204" charset="-122"/>
                <a:ea typeface="微软雅黑" panose="020B0503020204020204" charset="-122"/>
                <a:cs typeface="微软雅黑" panose="020B0503020204020204" charset="-122"/>
                <a:sym typeface="+mn-ea"/>
              </a:rPr>
              <a:t>的变换。</a:t>
            </a:r>
            <a:endParaRPr lang="zh-CN" altLang="en-US">
              <a:latin typeface="微软雅黑" panose="020B0503020204020204" charset="-122"/>
              <a:ea typeface="微软雅黑" panose="020B0503020204020204" charset="-122"/>
              <a:cs typeface="微软雅黑" panose="020B0503020204020204" charset="-122"/>
            </a:endParaRPr>
          </a:p>
          <a:p>
            <a:pPr fontAlgn="auto">
              <a:lnSpc>
                <a:spcPct val="150000"/>
              </a:lnSpc>
            </a:pP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圆角 8"/>
          <p:cNvSpPr/>
          <p:nvPr/>
        </p:nvSpPr>
        <p:spPr>
          <a:xfrm>
            <a:off x="871855" y="2979420"/>
            <a:ext cx="10353675" cy="126746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195705" y="3174365"/>
            <a:ext cx="9806940" cy="119888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sym typeface="+mn-ea"/>
              </a:rPr>
              <a:t>transform = transforms.RandomAffine(1, translate=(0.5, 0.5), scale=(1, 1), shear=(1,1), fill=(256,256,256))</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imshow(path, transform)</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3"/>
          <a:stretch>
            <a:fillRect/>
          </a:stretch>
        </p:blipFill>
        <p:spPr>
          <a:xfrm>
            <a:off x="1995805" y="4246880"/>
            <a:ext cx="8206740" cy="2705100"/>
          </a:xfrm>
          <a:prstGeom prst="rect">
            <a:avLst/>
          </a:prstGeom>
        </p:spPr>
      </p:pic>
      <p:sp>
        <p:nvSpPr>
          <p:cNvPr id="11" name="文本框 10"/>
          <p:cNvSpPr txBox="1"/>
          <p:nvPr/>
        </p:nvSpPr>
        <p:spPr>
          <a:xfrm>
            <a:off x="6820535" y="1010285"/>
            <a:ext cx="4064000" cy="1585595"/>
          </a:xfrm>
          <a:prstGeom prst="rect">
            <a:avLst/>
          </a:prstGeom>
          <a:noFill/>
        </p:spPr>
        <p:txBody>
          <a:bodyPr wrap="square" rtlCol="0">
            <a:noAutofit/>
          </a:bodyPr>
          <a:lstStyle/>
          <a:p>
            <a:pPr marL="285750" indent="-285750" fontAlgn="auto">
              <a:lnSpc>
                <a:spcPct val="10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degrees：旋转角度</a:t>
            </a:r>
            <a:endParaRPr lang="zh-CN" altLang="en-US">
              <a:latin typeface="微软雅黑" panose="020B0503020204020204" charset="-122"/>
              <a:ea typeface="微软雅黑" panose="020B0503020204020204" charset="-122"/>
              <a:cs typeface="微软雅黑" panose="020B0503020204020204" charset="-122"/>
            </a:endParaRPr>
          </a:p>
          <a:p>
            <a:pPr marL="285750" indent="-285750" fontAlgn="auto">
              <a:lnSpc>
                <a:spcPct val="10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translate：水平和垂直转换</a:t>
            </a:r>
            <a:endParaRPr lang="zh-CN" altLang="en-US">
              <a:latin typeface="微软雅黑" panose="020B0503020204020204" charset="-122"/>
              <a:ea typeface="微软雅黑" panose="020B0503020204020204" charset="-122"/>
              <a:cs typeface="微软雅黑" panose="020B0503020204020204" charset="-122"/>
            </a:endParaRPr>
          </a:p>
          <a:p>
            <a:pPr marL="285750" indent="-285750" fontAlgn="auto">
              <a:lnSpc>
                <a:spcPct val="10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scale：缩放参数</a:t>
            </a:r>
            <a:endParaRPr lang="zh-CN" altLang="en-US">
              <a:latin typeface="微软雅黑" panose="020B0503020204020204" charset="-122"/>
              <a:ea typeface="微软雅黑" panose="020B0503020204020204" charset="-122"/>
              <a:cs typeface="微软雅黑" panose="020B0503020204020204" charset="-122"/>
            </a:endParaRPr>
          </a:p>
          <a:p>
            <a:pPr marL="285750" indent="-285750" fontAlgn="auto">
              <a:lnSpc>
                <a:spcPct val="10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sh</a:t>
            </a:r>
            <a:r>
              <a:rPr lang="en-US" altLang="zh-CN">
                <a:latin typeface="微软雅黑" panose="020B0503020204020204" charset="-122"/>
                <a:ea typeface="微软雅黑" panose="020B0503020204020204" charset="-122"/>
                <a:cs typeface="微软雅黑" panose="020B0503020204020204" charset="-122"/>
                <a:sym typeface="+mn-ea"/>
              </a:rPr>
              <a:t>ear</a:t>
            </a:r>
            <a:r>
              <a:rPr lang="zh-CN" altLang="en-US">
                <a:latin typeface="微软雅黑" panose="020B0503020204020204" charset="-122"/>
                <a:ea typeface="微软雅黑" panose="020B0503020204020204" charset="-122"/>
                <a:cs typeface="微软雅黑" panose="020B0503020204020204" charset="-122"/>
                <a:sym typeface="+mn-ea"/>
              </a:rPr>
              <a:t>：图片裁剪参数</a:t>
            </a:r>
            <a:endParaRPr lang="zh-CN" altLang="en-US">
              <a:latin typeface="微软雅黑" panose="020B0503020204020204" charset="-122"/>
              <a:ea typeface="微软雅黑" panose="020B0503020204020204" charset="-122"/>
              <a:cs typeface="微软雅黑" panose="020B0503020204020204" charset="-122"/>
            </a:endParaRPr>
          </a:p>
          <a:p>
            <a:pPr marL="285750" indent="-285750" fontAlgn="auto">
              <a:lnSpc>
                <a:spcPct val="100000"/>
              </a:lnSpc>
              <a:buFont typeface="Arial" panose="020B0604020202020204" pitchFamily="34" charset="0"/>
              <a:buChar char="•"/>
            </a:pPr>
            <a:r>
              <a:rPr lang="en-US" altLang="zh-CN">
                <a:latin typeface="微软雅黑" panose="020B0503020204020204" charset="-122"/>
                <a:ea typeface="微软雅黑" panose="020B0503020204020204" charset="-122"/>
                <a:cs typeface="微软雅黑" panose="020B0503020204020204" charset="-122"/>
                <a:sym typeface="+mn-ea"/>
              </a:rPr>
              <a:t>fill</a:t>
            </a:r>
            <a:r>
              <a:rPr lang="zh-CN" altLang="en-US">
                <a:latin typeface="微软雅黑" panose="020B0503020204020204" charset="-122"/>
                <a:ea typeface="微软雅黑" panose="020B0503020204020204" charset="-122"/>
                <a:cs typeface="微软雅黑" panose="020B0503020204020204" charset="-122"/>
                <a:sym typeface="+mn-ea"/>
              </a:rPr>
              <a:t>：图像外部填充的颜色</a:t>
            </a:r>
            <a:endParaRPr lang="zh-CN" altLang="en-US">
              <a:latin typeface="微软雅黑" panose="020B0503020204020204" charset="-122"/>
              <a:ea typeface="微软雅黑" panose="020B0503020204020204" charset="-122"/>
              <a:cs typeface="微软雅黑" panose="020B0503020204020204" charset="-122"/>
            </a:endParaRPr>
          </a:p>
          <a:p>
            <a:pPr fontAlgn="auto">
              <a:lnSpc>
                <a:spcPct val="100000"/>
              </a:lnSpc>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596390"/>
            <a:ext cx="10353040" cy="73088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1075055"/>
            <a:ext cx="3430905" cy="66230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高斯模糊Gaussian Blur</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95705" y="1812925"/>
            <a:ext cx="9806940" cy="36703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图像将使用</a:t>
            </a:r>
            <a:r>
              <a:rPr lang="zh-CN" altLang="en-US" b="1">
                <a:latin typeface="微软雅黑" panose="020B0503020204020204" charset="-122"/>
                <a:ea typeface="微软雅黑" panose="020B0503020204020204" charset="-122"/>
                <a:sym typeface="+mn-ea"/>
              </a:rPr>
              <a:t>高斯模糊</a:t>
            </a:r>
            <a:r>
              <a:rPr lang="zh-CN" altLang="en-US">
                <a:latin typeface="微软雅黑" panose="020B0503020204020204" charset="-122"/>
                <a:ea typeface="微软雅黑" panose="020B0503020204020204" charset="-122"/>
                <a:sym typeface="+mn-ea"/>
              </a:rPr>
              <a:t>进行模糊处理。</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圆角 8"/>
          <p:cNvSpPr/>
          <p:nvPr/>
        </p:nvSpPr>
        <p:spPr>
          <a:xfrm>
            <a:off x="872490" y="2503805"/>
            <a:ext cx="10353675" cy="104267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177290" y="2745740"/>
            <a:ext cx="10048240" cy="62420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transform = transforms.GaussianBlur(7, 3)</a:t>
            </a:r>
            <a:r>
              <a:rPr lang="en-US" altLang="zh-CN">
                <a:latin typeface="微软雅黑" panose="020B0503020204020204" charset="-122"/>
                <a:ea typeface="微软雅黑" panose="020B0503020204020204" charset="-122"/>
                <a:sym typeface="+mn-ea"/>
              </a:rPr>
              <a:t>  # kernel_size (7): 核的大小</a:t>
            </a:r>
            <a:r>
              <a:rPr lang="zh-CN" altLang="en-US">
                <a:latin typeface="微软雅黑" panose="020B0503020204020204" charset="-122"/>
                <a:ea typeface="微软雅黑" panose="020B0503020204020204" charset="-122"/>
                <a:sym typeface="+mn-ea"/>
              </a:rPr>
              <a:t>，sigma (3): 标准差</a:t>
            </a:r>
            <a:r>
              <a:rPr lang="en-US" altLang="zh-CN">
                <a:latin typeface="微软雅黑" panose="020B0503020204020204" charset="-122"/>
                <a:ea typeface="微软雅黑" panose="020B0503020204020204" charset="-122"/>
                <a:sym typeface="+mn-ea"/>
              </a:rPr>
              <a:t> </a:t>
            </a:r>
          </a:p>
          <a:p>
            <a:r>
              <a:rPr lang="zh-CN" altLang="en-US">
                <a:latin typeface="微软雅黑" panose="020B0503020204020204" charset="-122"/>
                <a:ea typeface="微软雅黑" panose="020B0503020204020204" charset="-122"/>
                <a:sym typeface="+mn-ea"/>
              </a:rPr>
              <a:t>imshow(path, transform)</a:t>
            </a:r>
            <a:endParaRPr lang="zh-CN" altLang="en-US">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3"/>
          <a:stretch>
            <a:fillRect/>
          </a:stretch>
        </p:blipFill>
        <p:spPr>
          <a:xfrm>
            <a:off x="1524000" y="3624580"/>
            <a:ext cx="8903335" cy="30600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596390"/>
            <a:ext cx="10353040" cy="73088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1075055"/>
            <a:ext cx="3430905" cy="66230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变为灰度Grayscale</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95705" y="1812925"/>
            <a:ext cx="9806940" cy="36703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将彩色图像转换为</a:t>
            </a:r>
            <a:r>
              <a:rPr lang="zh-CN" altLang="en-US" b="1">
                <a:latin typeface="微软雅黑" panose="020B0503020204020204" charset="-122"/>
                <a:ea typeface="微软雅黑" panose="020B0503020204020204" charset="-122"/>
                <a:sym typeface="+mn-ea"/>
              </a:rPr>
              <a:t>灰度</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圆角 8"/>
          <p:cNvSpPr/>
          <p:nvPr/>
        </p:nvSpPr>
        <p:spPr>
          <a:xfrm>
            <a:off x="872490" y="2503805"/>
            <a:ext cx="10353675" cy="104267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1195705" y="2727960"/>
            <a:ext cx="6981825" cy="641985"/>
          </a:xfrm>
          <a:prstGeom prst="rect">
            <a:avLst/>
          </a:prstGeom>
          <a:noFill/>
        </p:spPr>
        <p:txBody>
          <a:bodyPr wrap="square" rtlCol="0">
            <a:noAutofit/>
          </a:bodyPr>
          <a:lstStyle/>
          <a:p>
            <a:r>
              <a:rPr lang="zh-CN" altLang="en-US">
                <a:sym typeface="+mn-ea"/>
              </a:rPr>
              <a:t>transform = transforms.Grayscale(num_output_channels=3)</a:t>
            </a:r>
            <a:endParaRPr lang="zh-CN" altLang="en-US"/>
          </a:p>
          <a:p>
            <a:r>
              <a:rPr lang="zh-CN" altLang="en-US">
                <a:sym typeface="+mn-ea"/>
              </a:rPr>
              <a:t>imshow(path, transform)</a:t>
            </a:r>
            <a:endParaRPr lang="zh-CN" altLang="en-US">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3"/>
          <a:stretch>
            <a:fillRect/>
          </a:stretch>
        </p:blipFill>
        <p:spPr>
          <a:xfrm>
            <a:off x="1524000" y="3639185"/>
            <a:ext cx="9478010" cy="3217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477010"/>
            <a:ext cx="10353040" cy="84391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1010285"/>
            <a:ext cx="2005965" cy="60769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颜色增强</a:t>
            </a:r>
          </a:p>
        </p:txBody>
      </p:sp>
      <p:sp>
        <p:nvSpPr>
          <p:cNvPr id="4" name="文本框 3"/>
          <p:cNvSpPr txBox="1"/>
          <p:nvPr/>
        </p:nvSpPr>
        <p:spPr>
          <a:xfrm>
            <a:off x="1195705" y="1596390"/>
            <a:ext cx="9806940" cy="722630"/>
          </a:xfrm>
          <a:prstGeom prst="rect">
            <a:avLst/>
          </a:prstGeom>
          <a:noFill/>
        </p:spPr>
        <p:txBody>
          <a:bodyPr wrap="square" rtlCol="0">
            <a:noAutofit/>
          </a:bodyPr>
          <a:lstStyle/>
          <a:p>
            <a:pPr indent="0" fontAlgn="auto">
              <a:lnSpc>
                <a:spcPct val="100000"/>
              </a:lnSpc>
            </a:pPr>
            <a:r>
              <a:rPr lang="zh-CN" altLang="en-US" b="1">
                <a:latin typeface="微软雅黑" panose="020B0503020204020204" charset="-122"/>
                <a:ea typeface="微软雅黑" panose="020B0503020204020204" charset="-122"/>
                <a:sym typeface="+mn-ea"/>
              </a:rPr>
              <a:t>颜色增强</a:t>
            </a:r>
            <a:r>
              <a:rPr lang="zh-CN" altLang="en-US">
                <a:latin typeface="微软雅黑" panose="020B0503020204020204" charset="-122"/>
                <a:ea typeface="微软雅黑" panose="020B0503020204020204" charset="-122"/>
                <a:sym typeface="+mn-ea"/>
              </a:rPr>
              <a:t>，也称为</a:t>
            </a:r>
            <a:r>
              <a:rPr lang="zh-CN" altLang="en-US" b="1">
                <a:latin typeface="微软雅黑" panose="020B0503020204020204" charset="-122"/>
                <a:ea typeface="微软雅黑" panose="020B0503020204020204" charset="-122"/>
                <a:sym typeface="+mn-ea"/>
              </a:rPr>
              <a:t>颜色抖动</a:t>
            </a:r>
            <a:r>
              <a:rPr lang="zh-CN" altLang="en-US">
                <a:latin typeface="微软雅黑" panose="020B0503020204020204" charset="-122"/>
                <a:ea typeface="微软雅黑" panose="020B0503020204020204" charset="-122"/>
                <a:sym typeface="+mn-ea"/>
              </a:rPr>
              <a:t>，是通过改变图像的</a:t>
            </a:r>
            <a:r>
              <a:rPr lang="zh-CN" altLang="en-US" b="1">
                <a:latin typeface="微软雅黑" panose="020B0503020204020204" charset="-122"/>
                <a:ea typeface="微软雅黑" panose="020B0503020204020204" charset="-122"/>
                <a:sym typeface="+mn-ea"/>
              </a:rPr>
              <a:t>像素值</a:t>
            </a:r>
            <a:r>
              <a:rPr lang="zh-CN" altLang="en-US">
                <a:latin typeface="微软雅黑" panose="020B0503020204020204" charset="-122"/>
                <a:ea typeface="微软雅黑" panose="020B0503020204020204" charset="-122"/>
                <a:sym typeface="+mn-ea"/>
              </a:rPr>
              <a:t>来修改图像的</a:t>
            </a:r>
            <a:r>
              <a:rPr lang="zh-CN" altLang="en-US" b="1">
                <a:latin typeface="微软雅黑" panose="020B0503020204020204" charset="-122"/>
                <a:ea typeface="微软雅黑" panose="020B0503020204020204" charset="-122"/>
                <a:sym typeface="+mn-ea"/>
              </a:rPr>
              <a:t>颜色属性</a:t>
            </a:r>
            <a:r>
              <a:rPr lang="zh-CN" altLang="en-US">
                <a:latin typeface="微软雅黑" panose="020B0503020204020204" charset="-122"/>
                <a:ea typeface="微软雅黑" panose="020B0503020204020204" charset="-122"/>
                <a:sym typeface="+mn-ea"/>
              </a:rPr>
              <a:t>的过程。以下为颜色相关的操作。</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1" name="矩形: 圆角 13"/>
          <p:cNvSpPr/>
          <p:nvPr/>
        </p:nvSpPr>
        <p:spPr>
          <a:xfrm>
            <a:off x="872490" y="2960370"/>
            <a:ext cx="10353040" cy="99504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220345" y="2439670"/>
            <a:ext cx="2474595" cy="66167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亮度Brightness</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1195705" y="3176905"/>
            <a:ext cx="10519410" cy="68199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改变图像的</a:t>
            </a:r>
            <a:r>
              <a:rPr lang="zh-CN" altLang="en-US" b="1">
                <a:latin typeface="微软雅黑" panose="020B0503020204020204" charset="-122"/>
                <a:ea typeface="微软雅黑" panose="020B0503020204020204" charset="-122"/>
                <a:sym typeface="+mn-ea"/>
              </a:rPr>
              <a:t>亮度</a:t>
            </a:r>
            <a:r>
              <a:rPr lang="zh-CN" altLang="en-US">
                <a:latin typeface="微软雅黑" panose="020B0503020204020204" charset="-122"/>
                <a:ea typeface="微软雅黑" panose="020B0503020204020204" charset="-122"/>
                <a:sym typeface="+mn-ea"/>
              </a:rPr>
              <a:t>当与原始图像对比时，生成的图像</a:t>
            </a:r>
            <a:r>
              <a:rPr lang="zh-CN" altLang="en-US" b="1">
                <a:latin typeface="微软雅黑" panose="020B0503020204020204" charset="-122"/>
                <a:ea typeface="微软雅黑" panose="020B0503020204020204" charset="-122"/>
                <a:sym typeface="+mn-ea"/>
              </a:rPr>
              <a:t>变暗</a:t>
            </a:r>
            <a:r>
              <a:rPr lang="zh-CN" altLang="en-US">
                <a:latin typeface="微软雅黑" panose="020B0503020204020204" charset="-122"/>
                <a:ea typeface="微软雅黑" panose="020B0503020204020204" charset="-122"/>
                <a:sym typeface="+mn-ea"/>
              </a:rPr>
              <a:t>或</a:t>
            </a:r>
            <a:r>
              <a:rPr lang="zh-CN" altLang="en-US" b="1">
                <a:latin typeface="微软雅黑" panose="020B0503020204020204" charset="-122"/>
                <a:ea typeface="微软雅黑" panose="020B0503020204020204" charset="-122"/>
                <a:sym typeface="+mn-ea"/>
              </a:rPr>
              <a:t>变亮</a:t>
            </a:r>
            <a:r>
              <a:rPr lang="zh-CN" altLang="en-US">
                <a:latin typeface="微软雅黑" panose="020B0503020204020204" charset="-122"/>
                <a:ea typeface="微软雅黑" panose="020B0503020204020204" charset="-122"/>
                <a:sym typeface="+mn-ea"/>
              </a:rPr>
              <a:t>。</a:t>
            </a:r>
          </a:p>
          <a:p>
            <a:r>
              <a:rPr lang="zh-CN" altLang="en-US">
                <a:sym typeface="+mn-ea"/>
              </a:rPr>
              <a:t>transform = transforms.ColorJitter(brightness=2)</a:t>
            </a:r>
            <a:r>
              <a:rPr lang="en-US" altLang="zh-CN">
                <a:sym typeface="+mn-ea"/>
              </a:rPr>
              <a:t>  #在 [max(0, 1 - 2), 1 + 2] 这个范围内随机调整图像亮度</a:t>
            </a:r>
          </a:p>
          <a:p>
            <a:endParaRPr lang="zh-CN" altLang="en-US">
              <a:latin typeface="微软雅黑" panose="020B0503020204020204" charset="-122"/>
              <a:ea typeface="微软雅黑" panose="020B0503020204020204" charset="-122"/>
              <a:sym typeface="+mn-ea"/>
            </a:endParaRPr>
          </a:p>
          <a:p>
            <a:endParaRPr lang="zh-CN" altLang="en-US">
              <a:latin typeface="微软雅黑" panose="020B0503020204020204" charset="-122"/>
              <a:ea typeface="微软雅黑" panose="020B0503020204020204" charset="-122"/>
              <a:cs typeface="微软雅黑" panose="020B0503020204020204" charset="-122"/>
            </a:endParaRPr>
          </a:p>
        </p:txBody>
      </p:sp>
      <p:pic>
        <p:nvPicPr>
          <p:cNvPr id="17" name="图片 16"/>
          <p:cNvPicPr>
            <a:picLocks noChangeAspect="1"/>
          </p:cNvPicPr>
          <p:nvPr/>
        </p:nvPicPr>
        <p:blipFill>
          <a:blip r:embed="rId3"/>
          <a:stretch>
            <a:fillRect/>
          </a:stretch>
        </p:blipFill>
        <p:spPr>
          <a:xfrm>
            <a:off x="1985010" y="4003675"/>
            <a:ext cx="8110220" cy="27057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477010"/>
            <a:ext cx="10353040" cy="58864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955040"/>
            <a:ext cx="2812415" cy="66294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对比度Contrast</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95705" y="1596390"/>
            <a:ext cx="9806940" cy="46990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图像</a:t>
            </a:r>
            <a:r>
              <a:rPr lang="zh-CN" altLang="en-US" b="1">
                <a:latin typeface="微软雅黑" panose="020B0503020204020204" charset="-122"/>
                <a:ea typeface="微软雅黑" panose="020B0503020204020204" charset="-122"/>
                <a:sym typeface="+mn-ea"/>
              </a:rPr>
              <a:t>最暗</a:t>
            </a:r>
            <a:r>
              <a:rPr lang="zh-CN" altLang="en-US">
                <a:latin typeface="微软雅黑" panose="020B0503020204020204" charset="-122"/>
                <a:ea typeface="微软雅黑" panose="020B0503020204020204" charset="-122"/>
                <a:sym typeface="+mn-ea"/>
              </a:rPr>
              <a:t>和</a:t>
            </a:r>
            <a:r>
              <a:rPr lang="zh-CN" altLang="en-US" b="1">
                <a:latin typeface="微软雅黑" panose="020B0503020204020204" charset="-122"/>
                <a:ea typeface="微软雅黑" panose="020B0503020204020204" charset="-122"/>
                <a:sym typeface="+mn-ea"/>
              </a:rPr>
              <a:t>最亮</a:t>
            </a:r>
            <a:r>
              <a:rPr lang="zh-CN" altLang="en-US">
                <a:latin typeface="微软雅黑" panose="020B0503020204020204" charset="-122"/>
                <a:ea typeface="微软雅黑" panose="020B0503020204020204" charset="-122"/>
                <a:sym typeface="+mn-ea"/>
              </a:rPr>
              <a:t>部分之间的区别程度被称为</a:t>
            </a:r>
            <a:r>
              <a:rPr lang="zh-CN" altLang="en-US" b="1">
                <a:latin typeface="微软雅黑" panose="020B0503020204020204" charset="-122"/>
                <a:ea typeface="微软雅黑" panose="020B0503020204020204" charset="-122"/>
                <a:sym typeface="+mn-ea"/>
              </a:rPr>
              <a:t>对比度</a:t>
            </a:r>
            <a:r>
              <a:rPr lang="zh-CN" altLang="en-US">
                <a:latin typeface="微软雅黑" panose="020B0503020204020204" charset="-122"/>
                <a:ea typeface="微软雅黑" panose="020B0503020204020204" charset="-122"/>
                <a:sym typeface="+mn-ea"/>
              </a:rPr>
              <a:t>。图像的对比度也可以作为增强进行调整。</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1" name="矩形: 圆角 13"/>
          <p:cNvSpPr/>
          <p:nvPr/>
        </p:nvSpPr>
        <p:spPr>
          <a:xfrm>
            <a:off x="872490" y="2234565"/>
            <a:ext cx="10353040" cy="99504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70940" y="2390775"/>
            <a:ext cx="9806940" cy="681990"/>
          </a:xfrm>
          <a:prstGeom prst="rect">
            <a:avLst/>
          </a:prstGeom>
          <a:noFill/>
        </p:spPr>
        <p:txBody>
          <a:bodyPr wrap="square" rtlCol="0">
            <a:noAutofit/>
          </a:bodyPr>
          <a:lstStyle/>
          <a:p>
            <a:r>
              <a:rPr lang="zh-CN" altLang="en-US">
                <a:sym typeface="+mn-ea"/>
              </a:rPr>
              <a:t>transform = transforms.ColorJitter(contrast=</a:t>
            </a:r>
            <a:r>
              <a:rPr lang="en-US" altLang="zh-CN">
                <a:sym typeface="+mn-ea"/>
              </a:rPr>
              <a:t>3</a:t>
            </a:r>
            <a:r>
              <a:rPr lang="zh-CN" altLang="en-US">
                <a:sym typeface="+mn-ea"/>
              </a:rPr>
              <a:t>)</a:t>
            </a:r>
            <a:endParaRPr lang="zh-CN" altLang="en-US"/>
          </a:p>
          <a:p>
            <a:r>
              <a:rPr lang="zh-CN" altLang="en-US">
                <a:sym typeface="+mn-ea"/>
              </a:rPr>
              <a:t>imshow(path, transform)</a:t>
            </a:r>
            <a:endParaRPr lang="zh-CN" altLang="en-US"/>
          </a:p>
          <a:p>
            <a:endParaRPr lang="zh-CN" altLang="en-US">
              <a:latin typeface="微软雅黑" panose="020B0503020204020204" charset="-122"/>
              <a:ea typeface="微软雅黑" panose="020B0503020204020204" charset="-122"/>
              <a:sym typeface="+mn-ea"/>
            </a:endParaRPr>
          </a:p>
          <a:p>
            <a:endParaRPr lang="zh-CN" altLang="en-US">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3"/>
          <a:stretch>
            <a:fillRect/>
          </a:stretch>
        </p:blipFill>
        <p:spPr>
          <a:xfrm>
            <a:off x="1170940" y="3397250"/>
            <a:ext cx="10052050" cy="33483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477010"/>
            <a:ext cx="10353040" cy="58864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955040"/>
            <a:ext cx="2812415" cy="66294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饱和度Saturation</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95705" y="1596390"/>
            <a:ext cx="9806940" cy="46990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图片中</a:t>
            </a:r>
            <a:r>
              <a:rPr lang="zh-CN" altLang="en-US" b="1">
                <a:latin typeface="微软雅黑" panose="020B0503020204020204" charset="-122"/>
                <a:ea typeface="微软雅黑" panose="020B0503020204020204" charset="-122"/>
                <a:sym typeface="+mn-ea"/>
              </a:rPr>
              <a:t>颜色的分离</a:t>
            </a:r>
            <a:r>
              <a:rPr lang="zh-CN" altLang="en-US">
                <a:latin typeface="微软雅黑" panose="020B0503020204020204" charset="-122"/>
                <a:ea typeface="微软雅黑" panose="020B0503020204020204" charset="-122"/>
                <a:sym typeface="+mn-ea"/>
              </a:rPr>
              <a:t>被定义为</a:t>
            </a:r>
            <a:r>
              <a:rPr lang="zh-CN" altLang="en-US" b="1">
                <a:latin typeface="微软雅黑" panose="020B0503020204020204" charset="-122"/>
                <a:ea typeface="微软雅黑" panose="020B0503020204020204" charset="-122"/>
                <a:sym typeface="+mn-ea"/>
              </a:rPr>
              <a:t>饱和度</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1" name="矩形: 圆角 13"/>
          <p:cNvSpPr/>
          <p:nvPr/>
        </p:nvSpPr>
        <p:spPr>
          <a:xfrm>
            <a:off x="872490" y="2397760"/>
            <a:ext cx="10353040" cy="99504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70940" y="2554605"/>
            <a:ext cx="9806940" cy="681990"/>
          </a:xfrm>
          <a:prstGeom prst="rect">
            <a:avLst/>
          </a:prstGeom>
          <a:noFill/>
        </p:spPr>
        <p:txBody>
          <a:bodyPr wrap="square" rtlCol="0">
            <a:noAutofit/>
          </a:bodyPr>
          <a:lstStyle/>
          <a:p>
            <a:r>
              <a:rPr lang="zh-CN" altLang="en-US">
                <a:sym typeface="+mn-ea"/>
              </a:rPr>
              <a:t>transform = transforms.ColorJitter(saturation=20)</a:t>
            </a:r>
            <a:endParaRPr lang="zh-CN" altLang="en-US"/>
          </a:p>
          <a:p>
            <a:r>
              <a:rPr lang="zh-CN" altLang="en-US">
                <a:sym typeface="+mn-ea"/>
              </a:rPr>
              <a:t>imshow(path, transform)</a:t>
            </a:r>
            <a:endParaRPr lang="zh-CN" altLang="en-US"/>
          </a:p>
          <a:p>
            <a:endParaRPr lang="zh-CN" altLang="en-US">
              <a:latin typeface="微软雅黑" panose="020B0503020204020204" charset="-122"/>
              <a:ea typeface="微软雅黑" panose="020B0503020204020204" charset="-122"/>
              <a:sym typeface="+mn-ea"/>
            </a:endParaRPr>
          </a:p>
          <a:p>
            <a:endParaRPr lang="zh-CN" altLang="en-US">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3"/>
          <a:stretch>
            <a:fillRect/>
          </a:stretch>
        </p:blipFill>
        <p:spPr>
          <a:xfrm>
            <a:off x="1545590" y="3571240"/>
            <a:ext cx="9107170" cy="30270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1005205" y="1362710"/>
            <a:ext cx="10226675" cy="208788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87400" y="1080135"/>
            <a:ext cx="2101215" cy="48514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MNIST</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数据集</a:t>
            </a:r>
          </a:p>
        </p:txBody>
      </p:sp>
      <p:sp>
        <p:nvSpPr>
          <p:cNvPr id="20" name="文本框 19"/>
          <p:cNvSpPr txBox="1"/>
          <p:nvPr/>
        </p:nvSpPr>
        <p:spPr>
          <a:xfrm>
            <a:off x="1236345" y="1565275"/>
            <a:ext cx="9873615" cy="1749425"/>
          </a:xfrm>
          <a:prstGeom prst="rect">
            <a:avLst/>
          </a:prstGeom>
          <a:noFill/>
        </p:spPr>
        <p:txBody>
          <a:bodyPr wrap="square" rtlCol="0">
            <a:noAutofit/>
          </a:bodyPr>
          <a:lstStyle/>
          <a:p>
            <a:pPr indent="0" fontAlgn="auto">
              <a:lnSpc>
                <a:spcPct val="150000"/>
              </a:lnSpc>
            </a:pPr>
            <a:r>
              <a:rPr lang="zh-CN" altLang="en-US" dirty="0">
                <a:latin typeface="微软雅黑" panose="020B0503020204020204" charset="-122"/>
                <a:ea typeface="微软雅黑" panose="020B0503020204020204" charset="-122"/>
                <a:sym typeface="+mn-ea"/>
              </a:rPr>
              <a:t>MNIST数据集是机器学习领域中非常经典的一个数据集，由60000个训练样本和10000个测试样本组成，每个样本都是一张28 * 28像素的灰度手写数字图片。</a:t>
            </a:r>
          </a:p>
          <a:p>
            <a:pPr indent="0" fontAlgn="auto">
              <a:lnSpc>
                <a:spcPct val="150000"/>
              </a:lnSpc>
            </a:pPr>
            <a:r>
              <a:rPr lang="zh-CN" altLang="en-US" dirty="0">
                <a:latin typeface="微软雅黑" panose="020B0503020204020204" charset="-122"/>
                <a:ea typeface="微软雅黑" panose="020B0503020204020204" charset="-122"/>
                <a:sym typeface="+mn-ea"/>
              </a:rPr>
              <a:t>官方网站：</a:t>
            </a:r>
            <a:r>
              <a:rPr lang="zh-CN" altLang="en-US" dirty="0">
                <a:latin typeface="微软雅黑" panose="020B0503020204020204" charset="-122"/>
                <a:ea typeface="微软雅黑" panose="020B0503020204020204" charset="-122"/>
                <a:sym typeface="+mn-ea"/>
                <a:hlinkClick r:id="rId3"/>
              </a:rPr>
              <a:t>http://yann.lecun.com/exdb/mnist/</a:t>
            </a:r>
            <a:endParaRPr lang="zh-CN" altLang="en-US" dirty="0">
              <a:latin typeface="微软雅黑" panose="020B0503020204020204" charset="-122"/>
              <a:ea typeface="微软雅黑" panose="020B0503020204020204" charset="-122"/>
              <a:sym typeface="+mn-ea"/>
            </a:endParaRPr>
          </a:p>
        </p:txBody>
      </p:sp>
      <p:pic>
        <p:nvPicPr>
          <p:cNvPr id="3" name="图片 2"/>
          <p:cNvPicPr/>
          <p:nvPr/>
        </p:nvPicPr>
        <p:blipFill>
          <a:blip r:embed="rId4"/>
          <a:srcRect r="1236" b="16735"/>
        </p:blipFill>
        <p:spPr>
          <a:xfrm>
            <a:off x="4031615" y="3952240"/>
            <a:ext cx="4313555" cy="20586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3" name="矩形: 圆角 13"/>
          <p:cNvSpPr/>
          <p:nvPr/>
        </p:nvSpPr>
        <p:spPr>
          <a:xfrm>
            <a:off x="872490" y="1477010"/>
            <a:ext cx="10353040" cy="58864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220345" y="955040"/>
            <a:ext cx="1724660" cy="66294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色调Hue</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95705" y="1596390"/>
            <a:ext cx="9806940" cy="46990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色调被定义为图片中颜色的深浅。</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1" name="矩形: 圆角 13"/>
          <p:cNvSpPr/>
          <p:nvPr/>
        </p:nvSpPr>
        <p:spPr>
          <a:xfrm>
            <a:off x="872490" y="2397760"/>
            <a:ext cx="10353040" cy="99504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170940" y="2554605"/>
            <a:ext cx="9806940" cy="681990"/>
          </a:xfrm>
          <a:prstGeom prst="rect">
            <a:avLst/>
          </a:prstGeom>
          <a:noFill/>
        </p:spPr>
        <p:txBody>
          <a:bodyPr wrap="square" rtlCol="0">
            <a:noAutofit/>
          </a:bodyPr>
          <a:lstStyle/>
          <a:p>
            <a:r>
              <a:rPr lang="zh-CN" altLang="en-US">
                <a:sym typeface="+mn-ea"/>
              </a:rPr>
              <a:t>transform = transforms.ColorJitter(hue=2) </a:t>
            </a:r>
            <a:endParaRPr lang="zh-CN" altLang="en-US"/>
          </a:p>
          <a:p>
            <a:r>
              <a:rPr lang="zh-CN" altLang="en-US">
                <a:sym typeface="+mn-ea"/>
              </a:rPr>
              <a:t>imshow(path, transform)</a:t>
            </a:r>
            <a:endParaRPr lang="zh-CN" altLang="en-US"/>
          </a:p>
          <a:p>
            <a:endParaRPr lang="zh-CN" altLang="en-US">
              <a:latin typeface="微软雅黑" panose="020B0503020204020204" charset="-122"/>
              <a:ea typeface="微软雅黑" panose="020B0503020204020204" charset="-122"/>
              <a:sym typeface="+mn-ea"/>
            </a:endParaRPr>
          </a:p>
          <a:p>
            <a:endParaRPr lang="zh-CN" altLang="en-US">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3"/>
          <a:stretch>
            <a:fillRect/>
          </a:stretch>
        </p:blipFill>
        <p:spPr>
          <a:xfrm>
            <a:off x="1143635" y="3517900"/>
            <a:ext cx="10081895" cy="3340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graphicFrame>
        <p:nvGraphicFramePr>
          <p:cNvPr id="6" name="表格 5"/>
          <p:cNvGraphicFramePr/>
          <p:nvPr>
            <p:custDataLst>
              <p:tags r:id="rId1"/>
            </p:custDataLst>
          </p:nvPr>
        </p:nvGraphicFramePr>
        <p:xfrm>
          <a:off x="1057275" y="1200150"/>
          <a:ext cx="9829800" cy="5312410"/>
        </p:xfrm>
        <a:graphic>
          <a:graphicData uri="http://schemas.openxmlformats.org/drawingml/2006/table">
            <a:tbl>
              <a:tblPr firstRow="1" bandRow="1">
                <a:tableStyleId>{5C22544A-7EE6-4342-B048-85BDC9FD1C3A}</a:tableStyleId>
              </a:tblPr>
              <a:tblGrid>
                <a:gridCol w="3714115">
                  <a:extLst>
                    <a:ext uri="{9D8B030D-6E8A-4147-A177-3AD203B41FA5}">
                      <a16:colId xmlns:a16="http://schemas.microsoft.com/office/drawing/2014/main" val="20000"/>
                    </a:ext>
                  </a:extLst>
                </a:gridCol>
                <a:gridCol w="6115685">
                  <a:extLst>
                    <a:ext uri="{9D8B030D-6E8A-4147-A177-3AD203B41FA5}">
                      <a16:colId xmlns:a16="http://schemas.microsoft.com/office/drawing/2014/main" val="20001"/>
                    </a:ext>
                  </a:extLst>
                </a:gridCol>
              </a:tblGrid>
              <a:tr h="394970">
                <a:tc>
                  <a:txBody>
                    <a:bodyPr/>
                    <a:lstStyle/>
                    <a:p>
                      <a:pPr>
                        <a:buNone/>
                      </a:pPr>
                      <a:r>
                        <a:rPr lang="zh-CN" altLang="en-US"/>
                        <a:t>方法</a:t>
                      </a:r>
                    </a:p>
                  </a:txBody>
                  <a:tcPr/>
                </a:tc>
                <a:tc>
                  <a:txBody>
                    <a:bodyPr/>
                    <a:lstStyle/>
                    <a:p>
                      <a:pPr>
                        <a:buNone/>
                      </a:pPr>
                      <a:r>
                        <a:rPr lang="zh-CN" altLang="en-US"/>
                        <a:t>调用示例</a:t>
                      </a:r>
                    </a:p>
                  </a:txBody>
                  <a:tcPr/>
                </a:tc>
                <a:extLst>
                  <a:ext uri="{0D108BD9-81ED-4DB2-BD59-A6C34878D82A}">
                    <a16:rowId xmlns:a16="http://schemas.microsoft.com/office/drawing/2014/main" val="10000"/>
                  </a:ext>
                </a:extLst>
              </a:tr>
              <a:tr h="394970">
                <a:tc>
                  <a:txBody>
                    <a:bodyPr/>
                    <a:lstStyle/>
                    <a:p>
                      <a:pPr>
                        <a:buNone/>
                      </a:pPr>
                      <a:r>
                        <a:rPr lang="zh-CN" altLang="en-US" sz="1800">
                          <a:sym typeface="+mn-ea"/>
                        </a:rPr>
                        <a:t>改变大小</a:t>
                      </a:r>
                      <a:endParaRPr lang="zh-CN" altLang="en-US"/>
                    </a:p>
                  </a:txBody>
                  <a:tcPr/>
                </a:tc>
                <a:tc>
                  <a:txBody>
                    <a:bodyPr/>
                    <a:lstStyle/>
                    <a:p>
                      <a:pPr>
                        <a:buNone/>
                      </a:pPr>
                      <a:r>
                        <a:rPr lang="zh-CN" altLang="en-US" sz="1800">
                          <a:sym typeface="+mn-ea"/>
                        </a:rPr>
                        <a:t> transforms.Resize((224, 224))</a:t>
                      </a:r>
                      <a:endParaRPr lang="zh-CN" altLang="en-US"/>
                    </a:p>
                  </a:txBody>
                  <a:tcPr/>
                </a:tc>
                <a:extLst>
                  <a:ext uri="{0D108BD9-81ED-4DB2-BD59-A6C34878D82A}">
                    <a16:rowId xmlns:a16="http://schemas.microsoft.com/office/drawing/2014/main" val="10001"/>
                  </a:ext>
                </a:extLst>
              </a:tr>
              <a:tr h="394335">
                <a:tc>
                  <a:txBody>
                    <a:bodyPr/>
                    <a:lstStyle/>
                    <a:p>
                      <a:pPr>
                        <a:buNone/>
                      </a:pPr>
                      <a:r>
                        <a:rPr lang="zh-CN" altLang="en-US" sz="1800">
                          <a:sym typeface="+mn-ea"/>
                        </a:rPr>
                        <a:t>裁剪Cropping</a:t>
                      </a:r>
                      <a:endParaRPr lang="zh-CN" altLang="en-US"/>
                    </a:p>
                  </a:txBody>
                  <a:tcPr/>
                </a:tc>
                <a:tc>
                  <a:txBody>
                    <a:bodyPr/>
                    <a:lstStyle/>
                    <a:p>
                      <a:pPr>
                        <a:buNone/>
                      </a:pPr>
                      <a:r>
                        <a:rPr lang="zh-CN" altLang="en-US" sz="1800">
                          <a:sym typeface="+mn-ea"/>
                        </a:rPr>
                        <a:t> transforms.CenterCrop((224, 224))</a:t>
                      </a:r>
                      <a:endParaRPr lang="zh-CN" altLang="en-US"/>
                    </a:p>
                  </a:txBody>
                  <a:tcPr/>
                </a:tc>
                <a:extLst>
                  <a:ext uri="{0D108BD9-81ED-4DB2-BD59-A6C34878D82A}">
                    <a16:rowId xmlns:a16="http://schemas.microsoft.com/office/drawing/2014/main" val="10002"/>
                  </a:ext>
                </a:extLst>
              </a:tr>
              <a:tr h="663575">
                <a:tc>
                  <a:txBody>
                    <a:bodyPr/>
                    <a:lstStyle/>
                    <a:p>
                      <a:pPr>
                        <a:buNone/>
                      </a:pPr>
                      <a:r>
                        <a:rPr lang="zh-CN" altLang="en-US" sz="1800">
                          <a:sym typeface="+mn-ea"/>
                        </a:rPr>
                        <a:t>随机裁剪/大小RandomResizedCrop</a:t>
                      </a:r>
                      <a:endParaRPr lang="zh-CN" altLang="en-US"/>
                    </a:p>
                  </a:txBody>
                  <a:tcPr/>
                </a:tc>
                <a:tc>
                  <a:txBody>
                    <a:bodyPr/>
                    <a:lstStyle/>
                    <a:p>
                      <a:pPr>
                        <a:buNone/>
                      </a:pPr>
                      <a:r>
                        <a:rPr lang="zh-CN" altLang="en-US" sz="1800">
                          <a:sym typeface="+mn-ea"/>
                        </a:rPr>
                        <a:t> transforms.RandomResizedCrop((100, 300))</a:t>
                      </a:r>
                      <a:endParaRPr lang="zh-CN" altLang="en-US"/>
                    </a:p>
                  </a:txBody>
                  <a:tcPr/>
                </a:tc>
                <a:extLst>
                  <a:ext uri="{0D108BD9-81ED-4DB2-BD59-A6C34878D82A}">
                    <a16:rowId xmlns:a16="http://schemas.microsoft.com/office/drawing/2014/main" val="10003"/>
                  </a:ext>
                </a:extLst>
              </a:tr>
              <a:tr h="394970">
                <a:tc>
                  <a:txBody>
                    <a:bodyPr/>
                    <a:lstStyle/>
                    <a:p>
                      <a:pPr>
                        <a:buNone/>
                      </a:pPr>
                      <a:r>
                        <a:rPr lang="zh-CN" altLang="en-US" sz="1800">
                          <a:sym typeface="+mn-ea"/>
                        </a:rPr>
                        <a:t>翻转Flipping</a:t>
                      </a:r>
                      <a:endParaRPr lang="zh-CN" altLang="en-US"/>
                    </a:p>
                  </a:txBody>
                  <a:tcPr/>
                </a:tc>
                <a:tc>
                  <a:txBody>
                    <a:bodyPr/>
                    <a:lstStyle/>
                    <a:p>
                      <a:pPr>
                        <a:buNone/>
                      </a:pPr>
                      <a:r>
                        <a:rPr lang="zh-CN" altLang="en-US" sz="1800">
                          <a:sym typeface="+mn-ea"/>
                        </a:rPr>
                        <a:t>transforms.RandomHorizontalFlip()</a:t>
                      </a:r>
                      <a:endParaRPr lang="zh-CN" altLang="en-US"/>
                    </a:p>
                  </a:txBody>
                  <a:tcPr/>
                </a:tc>
                <a:extLst>
                  <a:ext uri="{0D108BD9-81ED-4DB2-BD59-A6C34878D82A}">
                    <a16:rowId xmlns:a16="http://schemas.microsoft.com/office/drawing/2014/main" val="10004"/>
                  </a:ext>
                </a:extLst>
              </a:tr>
              <a:tr h="394970">
                <a:tc>
                  <a:txBody>
                    <a:bodyPr/>
                    <a:lstStyle/>
                    <a:p>
                      <a:pPr>
                        <a:buNone/>
                      </a:pPr>
                      <a:r>
                        <a:rPr lang="zh-CN" altLang="en-US" sz="1800">
                          <a:sym typeface="+mn-ea"/>
                        </a:rPr>
                        <a:t>填充Padding</a:t>
                      </a:r>
                      <a:endParaRPr lang="zh-CN" altLang="en-US"/>
                    </a:p>
                  </a:txBody>
                  <a:tcPr/>
                </a:tc>
                <a:tc>
                  <a:txBody>
                    <a:bodyPr/>
                    <a:lstStyle/>
                    <a:p>
                      <a:pPr>
                        <a:buNone/>
                      </a:pPr>
                      <a:r>
                        <a:rPr lang="zh-CN" altLang="en-US" sz="1800">
                          <a:sym typeface="+mn-ea"/>
                        </a:rPr>
                        <a:t>transforms.Pad((50,50,50,50))</a:t>
                      </a:r>
                      <a:endParaRPr lang="zh-CN" altLang="en-US"/>
                    </a:p>
                  </a:txBody>
                  <a:tcPr/>
                </a:tc>
                <a:extLst>
                  <a:ext uri="{0D108BD9-81ED-4DB2-BD59-A6C34878D82A}">
                    <a16:rowId xmlns:a16="http://schemas.microsoft.com/office/drawing/2014/main" val="10005"/>
                  </a:ext>
                </a:extLst>
              </a:tr>
              <a:tr h="662940">
                <a:tc>
                  <a:txBody>
                    <a:bodyPr/>
                    <a:lstStyle/>
                    <a:p>
                      <a:pPr>
                        <a:buNone/>
                      </a:pPr>
                      <a:r>
                        <a:rPr lang="zh-CN" altLang="en-US" sz="1800">
                          <a:sym typeface="+mn-ea"/>
                        </a:rPr>
                        <a:t>旋转Rotation</a:t>
                      </a:r>
                      <a:endParaRPr lang="zh-CN" altLang="en-US"/>
                    </a:p>
                  </a:txBody>
                  <a:tcPr/>
                </a:tc>
                <a:tc>
                  <a:txBody>
                    <a:bodyPr/>
                    <a:lstStyle/>
                    <a:p>
                      <a:pPr>
                        <a:buNone/>
                      </a:pPr>
                      <a:r>
                        <a:rPr lang="zh-CN" altLang="en-US" sz="1800">
                          <a:sym typeface="+mn-ea"/>
                        </a:rPr>
                        <a:t>transforms.RandomRotation(</a:t>
                      </a:r>
                      <a:r>
                        <a:rPr lang="en-US" altLang="zh-CN" sz="1800">
                          <a:sym typeface="+mn-ea"/>
                        </a:rPr>
                        <a:t>30</a:t>
                      </a:r>
                      <a:r>
                        <a:rPr lang="zh-CN" altLang="en-US" sz="1800">
                          <a:sym typeface="+mn-ea"/>
                        </a:rPr>
                        <a:t>)</a:t>
                      </a:r>
                      <a:endParaRPr lang="zh-CN" altLang="en-US" sz="1800"/>
                    </a:p>
                    <a:p>
                      <a:pPr>
                        <a:buNone/>
                      </a:pPr>
                      <a:endParaRPr lang="zh-CN" altLang="en-US"/>
                    </a:p>
                  </a:txBody>
                  <a:tcPr/>
                </a:tc>
                <a:extLst>
                  <a:ext uri="{0D108BD9-81ED-4DB2-BD59-A6C34878D82A}">
                    <a16:rowId xmlns:a16="http://schemas.microsoft.com/office/drawing/2014/main" val="10006"/>
                  </a:ext>
                </a:extLst>
              </a:tr>
              <a:tr h="1516380">
                <a:tc>
                  <a:txBody>
                    <a:bodyPr/>
                    <a:lstStyle/>
                    <a:p>
                      <a:pPr>
                        <a:buNone/>
                      </a:pPr>
                      <a:r>
                        <a:rPr lang="zh-CN" altLang="en-US" sz="1800">
                          <a:sym typeface="+mn-ea"/>
                        </a:rPr>
                        <a:t>随机仿射变换Random Affine</a:t>
                      </a:r>
                    </a:p>
                    <a:p>
                      <a:pPr marL="285750" indent="-285750">
                        <a:buFont typeface="Arial" panose="020B0604020202020204" pitchFamily="34" charset="0"/>
                        <a:buChar char="•"/>
                      </a:pPr>
                      <a:r>
                        <a:rPr lang="zh-CN" altLang="en-US" sz="1800">
                          <a:sym typeface="+mn-ea"/>
                        </a:rPr>
                        <a:t>degrees：旋转角度</a:t>
                      </a:r>
                      <a:endParaRPr lang="zh-CN" altLang="en-US" sz="1800"/>
                    </a:p>
                    <a:p>
                      <a:pPr marL="285750" indent="-285750">
                        <a:buFont typeface="Arial" panose="020B0604020202020204" pitchFamily="34" charset="0"/>
                        <a:buChar char="•"/>
                      </a:pPr>
                      <a:r>
                        <a:rPr lang="zh-CN" altLang="en-US" sz="1800">
                          <a:sym typeface="+mn-ea"/>
                        </a:rPr>
                        <a:t>translate：水平和垂直转换</a:t>
                      </a:r>
                      <a:endParaRPr lang="zh-CN" altLang="en-US" sz="1800"/>
                    </a:p>
                    <a:p>
                      <a:pPr marL="285750" indent="-285750">
                        <a:buFont typeface="Arial" panose="020B0604020202020204" pitchFamily="34" charset="0"/>
                        <a:buChar char="•"/>
                      </a:pPr>
                      <a:r>
                        <a:rPr lang="zh-CN" altLang="en-US" sz="1800">
                          <a:sym typeface="+mn-ea"/>
                        </a:rPr>
                        <a:t>scale：缩放参数</a:t>
                      </a:r>
                      <a:endParaRPr lang="zh-CN" altLang="en-US" sz="1800"/>
                    </a:p>
                    <a:p>
                      <a:pPr marL="285750" indent="-285750">
                        <a:buFont typeface="Arial" panose="020B0604020202020204" pitchFamily="34" charset="0"/>
                        <a:buChar char="•"/>
                      </a:pPr>
                      <a:r>
                        <a:rPr lang="zh-CN" altLang="en-US" sz="1800">
                          <a:sym typeface="+mn-ea"/>
                        </a:rPr>
                        <a:t>share：图片裁剪参数</a:t>
                      </a:r>
                      <a:endParaRPr lang="zh-CN" altLang="en-US" sz="1800"/>
                    </a:p>
                    <a:p>
                      <a:pPr marL="285750" indent="-285750">
                        <a:buFont typeface="Arial" panose="020B0604020202020204" pitchFamily="34" charset="0"/>
                        <a:buChar char="•"/>
                      </a:pPr>
                      <a:r>
                        <a:rPr lang="zh-CN" altLang="en-US" sz="1800">
                          <a:sym typeface="+mn-ea"/>
                        </a:rPr>
                        <a:t>fillcolor：图像外部填充的颜色</a:t>
                      </a:r>
                      <a:endParaRPr lang="zh-CN" altLang="en-US" sz="1800"/>
                    </a:p>
                    <a:p>
                      <a:pPr>
                        <a:buNone/>
                      </a:pPr>
                      <a:endParaRPr lang="zh-CN" altLang="en-US"/>
                    </a:p>
                  </a:txBody>
                  <a:tcPr/>
                </a:tc>
                <a:tc>
                  <a:txBody>
                    <a:bodyPr/>
                    <a:lstStyle/>
                    <a:p>
                      <a:pPr>
                        <a:buNone/>
                      </a:pPr>
                      <a:r>
                        <a:rPr lang="zh-CN" altLang="en-US" sz="1800">
                          <a:sym typeface="+mn-ea"/>
                        </a:rPr>
                        <a:t> transforms.RandomAffine(1, translate=(0.5, 0.5), scale=(1, 1), shear=(1,1), fillcolor=(256,256,256))</a:t>
                      </a:r>
                      <a:endParaRPr lang="zh-CN" altLang="en-US" sz="1800"/>
                    </a:p>
                    <a:p>
                      <a:pPr>
                        <a:buNone/>
                      </a:pPr>
                      <a:r>
                        <a:rPr lang="zh-CN" altLang="en-US" sz="1800">
                          <a:sym typeface="+mn-ea"/>
                        </a:rPr>
                        <a:t>imshow(path, transform)</a:t>
                      </a:r>
                      <a:endParaRPr lang="zh-CN" altLang="en-US" sz="1800"/>
                    </a:p>
                    <a:p>
                      <a:pPr>
                        <a:buNone/>
                      </a:pPr>
                      <a:endParaRPr lang="zh-CN" altLang="en-US"/>
                    </a:p>
                  </a:txBody>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graphicFrame>
        <p:nvGraphicFramePr>
          <p:cNvPr id="6" name="表格 5"/>
          <p:cNvGraphicFramePr/>
          <p:nvPr>
            <p:custDataLst>
              <p:tags r:id="rId1"/>
            </p:custDataLst>
          </p:nvPr>
        </p:nvGraphicFramePr>
        <p:xfrm>
          <a:off x="1236980" y="1880235"/>
          <a:ext cx="9829800" cy="3300730"/>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20000"/>
                    </a:ext>
                  </a:extLst>
                </a:gridCol>
                <a:gridCol w="4914900">
                  <a:extLst>
                    <a:ext uri="{9D8B030D-6E8A-4147-A177-3AD203B41FA5}">
                      <a16:colId xmlns:a16="http://schemas.microsoft.com/office/drawing/2014/main" val="20001"/>
                    </a:ext>
                  </a:extLst>
                </a:gridCol>
              </a:tblGrid>
              <a:tr h="394970">
                <a:tc>
                  <a:txBody>
                    <a:bodyPr/>
                    <a:lstStyle/>
                    <a:p>
                      <a:pPr>
                        <a:buNone/>
                      </a:pPr>
                      <a:r>
                        <a:rPr lang="zh-CN" altLang="en-US"/>
                        <a:t>方法</a:t>
                      </a:r>
                    </a:p>
                  </a:txBody>
                  <a:tcPr/>
                </a:tc>
                <a:tc>
                  <a:txBody>
                    <a:bodyPr/>
                    <a:lstStyle/>
                    <a:p>
                      <a:pPr>
                        <a:buNone/>
                      </a:pPr>
                      <a:r>
                        <a:rPr lang="zh-CN" altLang="en-US"/>
                        <a:t>调用示例</a:t>
                      </a:r>
                    </a:p>
                  </a:txBody>
                  <a:tcPr/>
                </a:tc>
                <a:extLst>
                  <a:ext uri="{0D108BD9-81ED-4DB2-BD59-A6C34878D82A}">
                    <a16:rowId xmlns:a16="http://schemas.microsoft.com/office/drawing/2014/main" val="10000"/>
                  </a:ext>
                </a:extLst>
              </a:tr>
              <a:tr h="394970">
                <a:tc>
                  <a:txBody>
                    <a:bodyPr/>
                    <a:lstStyle/>
                    <a:p>
                      <a:pPr>
                        <a:buNone/>
                      </a:pPr>
                      <a:r>
                        <a:rPr lang="zh-CN" altLang="en-US" sz="1800">
                          <a:sym typeface="+mn-ea"/>
                        </a:rPr>
                        <a:t>高斯模糊Gaussian Blur</a:t>
                      </a:r>
                      <a:endParaRPr lang="zh-CN" altLang="en-US"/>
                    </a:p>
                  </a:txBody>
                  <a:tcPr/>
                </a:tc>
                <a:tc>
                  <a:txBody>
                    <a:bodyPr/>
                    <a:lstStyle/>
                    <a:p>
                      <a:pPr>
                        <a:buNone/>
                      </a:pPr>
                      <a:r>
                        <a:rPr lang="zh-CN" altLang="en-US" sz="1800">
                          <a:sym typeface="+mn-ea"/>
                        </a:rPr>
                        <a:t>transforms.GaussianBlur(7, 3)</a:t>
                      </a:r>
                      <a:r>
                        <a:rPr lang="en-US" altLang="zh-CN" sz="1800">
                          <a:sym typeface="+mn-ea"/>
                        </a:rPr>
                        <a:t> </a:t>
                      </a:r>
                    </a:p>
                  </a:txBody>
                  <a:tcPr/>
                </a:tc>
                <a:extLst>
                  <a:ext uri="{0D108BD9-81ED-4DB2-BD59-A6C34878D82A}">
                    <a16:rowId xmlns:a16="http://schemas.microsoft.com/office/drawing/2014/main" val="10001"/>
                  </a:ext>
                </a:extLst>
              </a:tr>
              <a:tr h="394335">
                <a:tc>
                  <a:txBody>
                    <a:bodyPr/>
                    <a:lstStyle/>
                    <a:p>
                      <a:pPr>
                        <a:buNone/>
                      </a:pPr>
                      <a:r>
                        <a:rPr lang="zh-CN" altLang="en-US" sz="1800">
                          <a:sym typeface="+mn-ea"/>
                        </a:rPr>
                        <a:t>灰度Grayscale</a:t>
                      </a:r>
                      <a:endParaRPr lang="zh-CN" altLang="en-US"/>
                    </a:p>
                  </a:txBody>
                  <a:tcPr/>
                </a:tc>
                <a:tc>
                  <a:txBody>
                    <a:bodyPr/>
                    <a:lstStyle/>
                    <a:p>
                      <a:pPr>
                        <a:buNone/>
                      </a:pPr>
                      <a:r>
                        <a:rPr lang="zh-CN" altLang="en-US" sz="1800">
                          <a:sym typeface="+mn-ea"/>
                        </a:rPr>
                        <a:t>transforms.Grayscale(num_output_channels=3)</a:t>
                      </a:r>
                      <a:endParaRPr lang="zh-CN" altLang="en-US"/>
                    </a:p>
                  </a:txBody>
                  <a:tcPr/>
                </a:tc>
                <a:extLst>
                  <a:ext uri="{0D108BD9-81ED-4DB2-BD59-A6C34878D82A}">
                    <a16:rowId xmlns:a16="http://schemas.microsoft.com/office/drawing/2014/main" val="10002"/>
                  </a:ext>
                </a:extLst>
              </a:tr>
              <a:tr h="663575">
                <a:tc>
                  <a:txBody>
                    <a:bodyPr/>
                    <a:lstStyle/>
                    <a:p>
                      <a:pPr>
                        <a:buNone/>
                      </a:pPr>
                      <a:r>
                        <a:rPr lang="zh-CN" altLang="en-US" sz="1800">
                          <a:sym typeface="+mn-ea"/>
                        </a:rPr>
                        <a:t>亮度Brightness</a:t>
                      </a:r>
                      <a:endParaRPr lang="zh-CN" altLang="en-US"/>
                    </a:p>
                  </a:txBody>
                  <a:tcPr/>
                </a:tc>
                <a:tc>
                  <a:txBody>
                    <a:bodyPr/>
                    <a:lstStyle/>
                    <a:p>
                      <a:pPr>
                        <a:buNone/>
                      </a:pPr>
                      <a:r>
                        <a:rPr lang="zh-CN" altLang="en-US" sz="1800">
                          <a:sym typeface="+mn-ea"/>
                        </a:rPr>
                        <a:t>transforms.ColorJitter(brightness=2)</a:t>
                      </a:r>
                      <a:endParaRPr lang="zh-CN" altLang="en-US"/>
                    </a:p>
                  </a:txBody>
                  <a:tcPr/>
                </a:tc>
                <a:extLst>
                  <a:ext uri="{0D108BD9-81ED-4DB2-BD59-A6C34878D82A}">
                    <a16:rowId xmlns:a16="http://schemas.microsoft.com/office/drawing/2014/main" val="10003"/>
                  </a:ext>
                </a:extLst>
              </a:tr>
              <a:tr h="394970">
                <a:tc>
                  <a:txBody>
                    <a:bodyPr/>
                    <a:lstStyle/>
                    <a:p>
                      <a:pPr>
                        <a:buNone/>
                      </a:pPr>
                      <a:r>
                        <a:rPr lang="zh-CN" altLang="en-US" sz="1800">
                          <a:sym typeface="+mn-ea"/>
                        </a:rPr>
                        <a:t>对比度Contrast</a:t>
                      </a:r>
                      <a:endParaRPr lang="zh-CN" altLang="en-US"/>
                    </a:p>
                  </a:txBody>
                  <a:tcPr/>
                </a:tc>
                <a:tc>
                  <a:txBody>
                    <a:bodyPr/>
                    <a:lstStyle/>
                    <a:p>
                      <a:pPr>
                        <a:buNone/>
                      </a:pPr>
                      <a:r>
                        <a:rPr lang="zh-CN" altLang="en-US" sz="1800">
                          <a:sym typeface="+mn-ea"/>
                        </a:rPr>
                        <a:t>transforms.ColorJitter(contrast=2)</a:t>
                      </a:r>
                      <a:endParaRPr lang="zh-CN" altLang="en-US"/>
                    </a:p>
                  </a:txBody>
                  <a:tcPr/>
                </a:tc>
                <a:extLst>
                  <a:ext uri="{0D108BD9-81ED-4DB2-BD59-A6C34878D82A}">
                    <a16:rowId xmlns:a16="http://schemas.microsoft.com/office/drawing/2014/main" val="10004"/>
                  </a:ext>
                </a:extLst>
              </a:tr>
              <a:tr h="394970">
                <a:tc>
                  <a:txBody>
                    <a:bodyPr/>
                    <a:lstStyle/>
                    <a:p>
                      <a:pPr>
                        <a:buNone/>
                      </a:pPr>
                      <a:r>
                        <a:rPr lang="zh-CN" altLang="en-US" sz="1800">
                          <a:sym typeface="+mn-ea"/>
                        </a:rPr>
                        <a:t>饱和度Saturation</a:t>
                      </a:r>
                      <a:endParaRPr lang="zh-CN" altLang="en-US"/>
                    </a:p>
                  </a:txBody>
                  <a:tcPr/>
                </a:tc>
                <a:tc>
                  <a:txBody>
                    <a:bodyPr/>
                    <a:lstStyle/>
                    <a:p>
                      <a:pPr>
                        <a:buNone/>
                      </a:pPr>
                      <a:r>
                        <a:rPr lang="zh-CN" altLang="en-US" sz="1800">
                          <a:sym typeface="+mn-ea"/>
                        </a:rPr>
                        <a:t>transforms.ColorJitter(saturation=20)</a:t>
                      </a:r>
                      <a:endParaRPr lang="zh-CN" altLang="en-US"/>
                    </a:p>
                  </a:txBody>
                  <a:tcPr/>
                </a:tc>
                <a:extLst>
                  <a:ext uri="{0D108BD9-81ED-4DB2-BD59-A6C34878D82A}">
                    <a16:rowId xmlns:a16="http://schemas.microsoft.com/office/drawing/2014/main" val="10005"/>
                  </a:ext>
                </a:extLst>
              </a:tr>
              <a:tr h="662940">
                <a:tc>
                  <a:txBody>
                    <a:bodyPr/>
                    <a:lstStyle/>
                    <a:p>
                      <a:pPr>
                        <a:buNone/>
                      </a:pPr>
                      <a:r>
                        <a:rPr lang="zh-CN" altLang="en-US" sz="1800">
                          <a:sym typeface="+mn-ea"/>
                        </a:rPr>
                        <a:t>色调Hue</a:t>
                      </a:r>
                      <a:endParaRPr lang="zh-CN" altLang="en-US"/>
                    </a:p>
                  </a:txBody>
                  <a:tcPr/>
                </a:tc>
                <a:tc>
                  <a:txBody>
                    <a:bodyPr/>
                    <a:lstStyle/>
                    <a:p>
                      <a:pPr>
                        <a:buNone/>
                      </a:pPr>
                      <a:r>
                        <a:rPr lang="zh-CN" altLang="en-US" sz="1800">
                          <a:sym typeface="+mn-ea"/>
                        </a:rPr>
                        <a:t>transforms.ColorJitter(hue=2) </a:t>
                      </a:r>
                      <a:endParaRPr lang="zh-CN" altLang="en-US" sz="1800"/>
                    </a:p>
                    <a:p>
                      <a:pPr>
                        <a:buNone/>
                      </a:pPr>
                      <a:endParaRPr lang="zh-CN" altLang="en-US"/>
                    </a:p>
                  </a:txBody>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8" name="矩形 7"/>
          <p:cNvSpPr/>
          <p:nvPr/>
        </p:nvSpPr>
        <p:spPr>
          <a:xfrm>
            <a:off x="1383665" y="1649095"/>
            <a:ext cx="8515985" cy="4685030"/>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4" name="矩形 3"/>
          <p:cNvSpPr/>
          <p:nvPr/>
        </p:nvSpPr>
        <p:spPr>
          <a:xfrm>
            <a:off x="841375" y="1232535"/>
            <a:ext cx="4439920" cy="53848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Pipeline</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中运用数据增强技术</a:t>
            </a:r>
          </a:p>
        </p:txBody>
      </p:sp>
      <p:sp>
        <p:nvSpPr>
          <p:cNvPr id="5" name="文本框 4"/>
          <p:cNvSpPr txBox="1"/>
          <p:nvPr/>
        </p:nvSpPr>
        <p:spPr>
          <a:xfrm>
            <a:off x="1626870" y="1771015"/>
            <a:ext cx="9130030" cy="309372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rPr>
              <a:t># 数据增强技术，提高模型泛化能力</a:t>
            </a:r>
          </a:p>
          <a:p>
            <a:r>
              <a:rPr lang="zh-CN" altLang="en-US">
                <a:latin typeface="微软雅黑" panose="020B0503020204020204" charset="-122"/>
                <a:ea typeface="微软雅黑" panose="020B0503020204020204" charset="-122"/>
              </a:rPr>
              <a:t>pipeline = transforms.Compose([</a:t>
            </a:r>
          </a:p>
          <a:p>
            <a:r>
              <a:rPr lang="zh-CN" altLang="en-US">
                <a:latin typeface="微软雅黑" panose="020B0503020204020204" charset="-122"/>
                <a:ea typeface="微软雅黑" panose="020B0503020204020204" charset="-122"/>
              </a:rPr>
              <a:t>    transforms.ToPILImage(),  # 转换为 PIL 图像</a:t>
            </a:r>
          </a:p>
          <a:p>
            <a:r>
              <a:rPr lang="zh-CN" altLang="en-US">
                <a:latin typeface="微软雅黑" panose="020B0503020204020204" charset="-122"/>
                <a:ea typeface="微软雅黑" panose="020B0503020204020204" charset="-122"/>
              </a:rPr>
              <a:t>    transforms.Resize((28, 28)),  # 调整大小</a:t>
            </a:r>
          </a:p>
          <a:p>
            <a:r>
              <a:rPr lang="zh-CN" altLang="en-US">
                <a:latin typeface="微软雅黑" panose="020B0503020204020204" charset="-122"/>
                <a:ea typeface="微软雅黑" panose="020B0503020204020204" charset="-122"/>
              </a:rPr>
              <a:t>    transforms.RandomAffine(0, translate=(0.1, 0.1)),  # 随机平移</a:t>
            </a:r>
          </a:p>
          <a:p>
            <a:r>
              <a:rPr lang="zh-CN" altLang="en-US">
                <a:latin typeface="微软雅黑" panose="020B0503020204020204" charset="-122"/>
                <a:ea typeface="微软雅黑" panose="020B0503020204020204" charset="-122"/>
              </a:rPr>
              <a:t>    transforms.RandomRotation((-10,10)), # 随机旋转 [-10, 10] 度</a:t>
            </a:r>
          </a:p>
          <a:p>
            <a:r>
              <a:rPr lang="zh-CN" altLang="en-US">
                <a:latin typeface="微软雅黑" panose="020B0503020204020204" charset="-122"/>
                <a:ea typeface="微软雅黑" panose="020B0503020204020204" charset="-122"/>
              </a:rPr>
              <a:t>    transforms.ToTensor(),  # 转换为张量</a:t>
            </a:r>
          </a:p>
          <a:p>
            <a:r>
              <a:rPr lang="zh-CN" altLang="en-US">
                <a:latin typeface="微软雅黑" panose="020B0503020204020204" charset="-122"/>
                <a:ea typeface="微软雅黑" panose="020B0503020204020204" charset="-122"/>
              </a:rPr>
              <a:t>    transforms.Normalize((0.1307,), (0.3081,))  # 归一化</a:t>
            </a:r>
          </a:p>
          <a:p>
            <a:r>
              <a:rPr lang="zh-CN" altLang="en-US">
                <a:latin typeface="微软雅黑" panose="020B0503020204020204" charset="-122"/>
                <a:ea typeface="微软雅黑" panose="020B0503020204020204" charset="-122"/>
              </a:rPr>
              <a:t>])</a:t>
            </a: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test_pipeline = transforms.Compose([</a:t>
            </a:r>
          </a:p>
          <a:p>
            <a:r>
              <a:rPr lang="zh-CN" altLang="en-US">
                <a:latin typeface="微软雅黑" panose="020B0503020204020204" charset="-122"/>
                <a:ea typeface="微软雅黑" panose="020B0503020204020204" charset="-122"/>
              </a:rPr>
              <a:t>    transforms.ToPILImage(),  # 转换为 PIL 图像</a:t>
            </a:r>
          </a:p>
          <a:p>
            <a:r>
              <a:rPr lang="zh-CN" altLang="en-US">
                <a:latin typeface="微软雅黑" panose="020B0503020204020204" charset="-122"/>
                <a:ea typeface="微软雅黑" panose="020B0503020204020204" charset="-122"/>
              </a:rPr>
              <a:t>    transforms.Resize((28, 28)),  # 调整大小</a:t>
            </a:r>
          </a:p>
          <a:p>
            <a:r>
              <a:rPr lang="zh-CN" altLang="en-US">
                <a:latin typeface="微软雅黑" panose="020B0503020204020204" charset="-122"/>
                <a:ea typeface="微软雅黑" panose="020B0503020204020204" charset="-122"/>
              </a:rPr>
              <a:t>    transforms.ToTensor(),  # 转换为张量</a:t>
            </a:r>
          </a:p>
          <a:p>
            <a:r>
              <a:rPr lang="zh-CN" altLang="en-US">
                <a:latin typeface="微软雅黑" panose="020B0503020204020204" charset="-122"/>
                <a:ea typeface="微软雅黑" panose="020B0503020204020204" charset="-122"/>
              </a:rPr>
              <a:t>    transforms.Normalize((0.1307,), (0.3081,))  # 归一化</a:t>
            </a:r>
          </a:p>
          <a:p>
            <a:r>
              <a:rPr lang="zh-CN" altLang="en-US">
                <a:latin typeface="微软雅黑" panose="020B0503020204020204" charset="-122"/>
                <a:ea typeface="微软雅黑" panose="020B0503020204020204"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2.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数据增强技术</a:t>
            </a:r>
          </a:p>
        </p:txBody>
      </p:sp>
      <p:cxnSp>
        <p:nvCxnSpPr>
          <p:cNvPr id="2" name="直接连接符 1"/>
          <p:cNvCxnSpPr/>
          <p:nvPr/>
        </p:nvCxnSpPr>
        <p:spPr>
          <a:xfrm>
            <a:off x="1524000" y="730608"/>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矩形 3"/>
          <p:cNvSpPr/>
          <p:nvPr/>
        </p:nvSpPr>
        <p:spPr>
          <a:xfrm>
            <a:off x="434975" y="1119505"/>
            <a:ext cx="1426845" cy="52959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结果</a:t>
            </a:r>
          </a:p>
        </p:txBody>
      </p:sp>
      <p:pic>
        <p:nvPicPr>
          <p:cNvPr id="7" name="图片 6"/>
          <p:cNvPicPr>
            <a:picLocks noChangeAspect="1"/>
          </p:cNvPicPr>
          <p:nvPr/>
        </p:nvPicPr>
        <p:blipFill>
          <a:blip r:embed="rId3"/>
          <a:stretch>
            <a:fillRect/>
          </a:stretch>
        </p:blipFill>
        <p:spPr>
          <a:xfrm>
            <a:off x="1002030" y="1649095"/>
            <a:ext cx="5162550" cy="4295775"/>
          </a:xfrm>
          <a:prstGeom prst="rect">
            <a:avLst/>
          </a:prstGeom>
        </p:spPr>
      </p:pic>
      <p:pic>
        <p:nvPicPr>
          <p:cNvPr id="9" name="图片 8"/>
          <p:cNvPicPr>
            <a:picLocks noChangeAspect="1"/>
          </p:cNvPicPr>
          <p:nvPr/>
        </p:nvPicPr>
        <p:blipFill>
          <a:blip r:embed="rId4"/>
          <a:stretch>
            <a:fillRect/>
          </a:stretch>
        </p:blipFill>
        <p:spPr>
          <a:xfrm>
            <a:off x="6466840" y="1649095"/>
            <a:ext cx="4664075" cy="4295775"/>
          </a:xfrm>
          <a:prstGeom prst="rect">
            <a:avLst/>
          </a:prstGeom>
        </p:spPr>
      </p:pic>
      <p:pic>
        <p:nvPicPr>
          <p:cNvPr id="10" name="图片 9"/>
          <p:cNvPicPr>
            <a:picLocks noChangeAspect="1"/>
          </p:cNvPicPr>
          <p:nvPr/>
        </p:nvPicPr>
        <p:blipFill>
          <a:blip r:embed="rId5"/>
          <a:stretch>
            <a:fillRect/>
          </a:stretch>
        </p:blipFill>
        <p:spPr>
          <a:xfrm>
            <a:off x="7292340" y="975360"/>
            <a:ext cx="3838575" cy="428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375150" y="2711450"/>
            <a:ext cx="4810760" cy="1097280"/>
          </a:xfrm>
          <a:prstGeom prst="rect">
            <a:avLst/>
          </a:prstGeom>
          <a:noFill/>
        </p:spPr>
        <p:txBody>
          <a:bodyPr vert="horz" wrap="square" rtlCol="0">
            <a:noAutofit/>
          </a:bodyPr>
          <a:lstStyle/>
          <a:p>
            <a:r>
              <a:rPr lang="en-US" sz="4800" b="1" spc="-225" dirty="0">
                <a:solidFill>
                  <a:srgbClr val="1B4367"/>
                </a:solidFill>
                <a:latin typeface="华文楷体" panose="02010600040101010101" pitchFamily="2" charset="-122"/>
                <a:ea typeface="华文楷体" panose="02010600040101010101" pitchFamily="2" charset="-122"/>
                <a:cs typeface="+mn-ea"/>
                <a:sym typeface="+mn-lt"/>
              </a:rPr>
              <a:t>3. Attention</a:t>
            </a:r>
          </a:p>
        </p:txBody>
      </p:sp>
    </p:spTree>
  </p:cSld>
  <p:clrMapOvr>
    <a:masterClrMapping/>
  </p:clrMapOvr>
  <mc:AlternateContent xmlns:mc="http://schemas.openxmlformats.org/markup-compatibility/2006" xmlns:p14="http://schemas.microsoft.com/office/powerpoint/2010/main">
    <mc:Choice Requires="p14">
      <p:transition spd="slow" p14:dur="2000" advTm="3338"/>
    </mc:Choice>
    <mc:Fallback xmlns="">
      <p:transition spd="slow" advTm="333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nvPicPr>
        <p:blipFill>
          <a:blip r:embed="rId6"/>
        </p:blipFill>
        <p:spPr>
          <a:xfrm>
            <a:off x="2833688" y="618808"/>
            <a:ext cx="6524625" cy="2219325"/>
          </a:xfrm>
          <a:prstGeom prst="rect">
            <a:avLst/>
          </a:prstGeom>
        </p:spPr>
      </p:pic>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矩形: 圆角 8"/>
          <p:cNvSpPr/>
          <p:nvPr>
            <p:custDataLst>
              <p:tags r:id="rId1"/>
            </p:custDataLst>
          </p:nvPr>
        </p:nvSpPr>
        <p:spPr>
          <a:xfrm>
            <a:off x="843915" y="2666365"/>
            <a:ext cx="10397490" cy="158559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957580" y="2774950"/>
            <a:ext cx="10046335" cy="1413510"/>
          </a:xfrm>
          <a:prstGeom prst="rect">
            <a:avLst/>
          </a:prstGeom>
          <a:noFill/>
        </p:spPr>
        <p:txBody>
          <a:bodyPr wrap="square" rtlCol="0">
            <a:noAutofit/>
          </a:bodyPr>
          <a:lstStyle/>
          <a:p>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）语义编码C是由输入序列X的每个单词经过Encoder 编码产生的，这意味着不论是生成哪个单词，y1,y2还是y3，其实输入序列X中任意单词对生成某个目标单词yi来说影响力都是相同的，没有任何区别。</a:t>
            </a:r>
          </a:p>
          <a:p>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）只是用一个语义编码C来表示整个序列的信息肯定会损失很多信息，而且序列一长，就可能出现梯度消失问题</a:t>
            </a:r>
          </a:p>
        </p:txBody>
      </p:sp>
      <p:pic>
        <p:nvPicPr>
          <p:cNvPr id="6" name="图片 5"/>
          <p:cNvPicPr/>
          <p:nvPr/>
        </p:nvPicPr>
        <p:blipFill>
          <a:blip r:embed="rId7"/>
        </p:blipFill>
        <p:spPr>
          <a:xfrm>
            <a:off x="2480310" y="4373245"/>
            <a:ext cx="5944870" cy="2435860"/>
          </a:xfrm>
          <a:prstGeom prst="rect">
            <a:avLst/>
          </a:prstGeom>
        </p:spPr>
      </p:pic>
      <p:sp>
        <p:nvSpPr>
          <p:cNvPr id="9" name="矩形 8"/>
          <p:cNvSpPr/>
          <p:nvPr>
            <p:custDataLst>
              <p:tags r:id="rId2"/>
            </p:custDataLst>
          </p:nvPr>
        </p:nvSpPr>
        <p:spPr>
          <a:xfrm>
            <a:off x="346075" y="897255"/>
            <a:ext cx="2804795" cy="4565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Encoder-Decoder</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1" name="矩形 10"/>
          <p:cNvSpPr/>
          <p:nvPr>
            <p:custDataLst>
              <p:tags r:id="rId3"/>
            </p:custDataLst>
          </p:nvPr>
        </p:nvSpPr>
        <p:spPr>
          <a:xfrm>
            <a:off x="511175" y="4533900"/>
            <a:ext cx="1576705" cy="41910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Attention</a:t>
            </a:r>
          </a:p>
        </p:txBody>
      </p:sp>
      <p:sp>
        <p:nvSpPr>
          <p:cNvPr id="14" name="文本框 13"/>
          <p:cNvSpPr txBox="1"/>
          <p:nvPr/>
        </p:nvSpPr>
        <p:spPr>
          <a:xfrm>
            <a:off x="8930640" y="6242050"/>
            <a:ext cx="2912745" cy="312420"/>
          </a:xfrm>
          <a:prstGeom prst="rect">
            <a:avLst/>
          </a:prstGeom>
          <a:noFill/>
        </p:spPr>
        <p:txBody>
          <a:bodyPr wrap="square" rtlCol="0" anchor="t">
            <a:noAutofit/>
          </a:bodyPr>
          <a:lstStyle/>
          <a:p>
            <a:r>
              <a:rPr lang="zh-CN" altLang="en-US">
                <a:hlinkClick r:id="rId8"/>
              </a:rPr>
              <a:t>http://t.csdnimg.cn/vwFux</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7" name="矩形: 圆角 8"/>
          <p:cNvSpPr/>
          <p:nvPr>
            <p:custDataLst>
              <p:tags r:id="rId1"/>
            </p:custDataLst>
          </p:nvPr>
        </p:nvSpPr>
        <p:spPr>
          <a:xfrm>
            <a:off x="766445" y="1353185"/>
            <a:ext cx="10529570" cy="197866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929005" y="1553845"/>
            <a:ext cx="10221595" cy="177800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rPr>
              <a:t>机器翻译例子"Tom chase Jerry" - "汤姆追逐杰瑞"</a:t>
            </a:r>
          </a:p>
          <a:p>
            <a:r>
              <a:rPr lang="zh-CN" altLang="en-US">
                <a:latin typeface="微软雅黑" panose="020B0503020204020204" charset="-122"/>
                <a:ea typeface="微软雅黑" panose="020B0503020204020204" charset="-122"/>
                <a:cs typeface="微软雅黑" panose="020B0503020204020204" charset="-122"/>
              </a:rPr>
              <a:t>当我们在翻译"杰瑞"的时候，为了体现出输入序列中英文单词对于翻译当前中文单词不同的影响程度，比如给出类似下面一个概率分布值：</a:t>
            </a:r>
          </a:p>
          <a:p>
            <a:r>
              <a:rPr lang="zh-CN" altLang="en-US">
                <a:latin typeface="微软雅黑" panose="020B0503020204020204" charset="-122"/>
                <a:ea typeface="微软雅黑" panose="020B0503020204020204" charset="-122"/>
                <a:cs typeface="微软雅黑" panose="020B0503020204020204" charset="-122"/>
              </a:rPr>
              <a:t>（Tom,0.3）（Chase,0.2）（Jerry,0.5）</a:t>
            </a:r>
          </a:p>
          <a:p>
            <a:r>
              <a:rPr lang="zh-CN" altLang="en-US">
                <a:latin typeface="微软雅黑" panose="020B0503020204020204" charset="-122"/>
                <a:ea typeface="微软雅黑" panose="020B0503020204020204" charset="-122"/>
                <a:cs typeface="微软雅黑" panose="020B0503020204020204" charset="-122"/>
              </a:rPr>
              <a:t>每个英文单词的概率代表了</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翻译当前单词“杰瑞”时，注意力分配模型分配给不同英文单词的注意力大小。</a:t>
            </a:r>
          </a:p>
        </p:txBody>
      </p:sp>
      <p:pic>
        <p:nvPicPr>
          <p:cNvPr id="5" name="图片 4"/>
          <p:cNvPicPr/>
          <p:nvPr/>
        </p:nvPicPr>
        <p:blipFill>
          <a:blip r:embed="rId5"/>
        </p:blipFill>
        <p:spPr>
          <a:xfrm>
            <a:off x="2157730" y="3708400"/>
            <a:ext cx="9509125" cy="2833370"/>
          </a:xfrm>
          <a:prstGeom prst="rect">
            <a:avLst/>
          </a:prstGeom>
        </p:spPr>
      </p:pic>
      <p:pic>
        <p:nvPicPr>
          <p:cNvPr id="6" name="图片 5"/>
          <p:cNvPicPr>
            <a:picLocks noChangeAspect="1"/>
          </p:cNvPicPr>
          <p:nvPr/>
        </p:nvPicPr>
        <p:blipFill>
          <a:blip r:embed="rId6"/>
          <a:stretch>
            <a:fillRect/>
          </a:stretch>
        </p:blipFill>
        <p:spPr>
          <a:xfrm>
            <a:off x="635635" y="4518025"/>
            <a:ext cx="2042160" cy="1006475"/>
          </a:xfrm>
          <a:prstGeom prst="rect">
            <a:avLst/>
          </a:prstGeom>
        </p:spPr>
      </p:pic>
      <p:sp>
        <p:nvSpPr>
          <p:cNvPr id="11" name="矩形 10"/>
          <p:cNvSpPr/>
          <p:nvPr>
            <p:custDataLst>
              <p:tags r:id="rId2"/>
            </p:custDataLst>
          </p:nvPr>
        </p:nvSpPr>
        <p:spPr>
          <a:xfrm>
            <a:off x="518795" y="1106170"/>
            <a:ext cx="2275840" cy="44767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Attention</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示例</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6" name="图片 5"/>
          <p:cNvPicPr/>
          <p:nvPr/>
        </p:nvPicPr>
        <p:blipFill>
          <a:blip r:embed="rId5"/>
        </p:blipFill>
        <p:spPr>
          <a:xfrm>
            <a:off x="2891790" y="3183255"/>
            <a:ext cx="6581140" cy="3475355"/>
          </a:xfrm>
          <a:prstGeom prst="rect">
            <a:avLst/>
          </a:prstGeom>
        </p:spPr>
      </p:pic>
      <p:pic>
        <p:nvPicPr>
          <p:cNvPr id="5" name="图片 4"/>
          <p:cNvPicPr/>
          <p:nvPr/>
        </p:nvPicPr>
        <p:blipFill>
          <a:blip r:embed="rId6"/>
        </p:blipFill>
        <p:spPr>
          <a:xfrm>
            <a:off x="2794635" y="6228715"/>
            <a:ext cx="6678295" cy="629285"/>
          </a:xfrm>
          <a:prstGeom prst="rect">
            <a:avLst/>
          </a:prstGeom>
        </p:spPr>
      </p:pic>
      <p:sp>
        <p:nvSpPr>
          <p:cNvPr id="7" name="矩形: 圆角 8"/>
          <p:cNvSpPr/>
          <p:nvPr>
            <p:custDataLst>
              <p:tags r:id="rId1"/>
            </p:custDataLst>
          </p:nvPr>
        </p:nvSpPr>
        <p:spPr>
          <a:xfrm>
            <a:off x="766445" y="1353185"/>
            <a:ext cx="10539095" cy="177165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929005" y="1553845"/>
            <a:ext cx="10221595" cy="1570990"/>
          </a:xfrm>
          <a:prstGeom prst="rect">
            <a:avLst/>
          </a:prstGeom>
          <a:noFill/>
        </p:spPr>
        <p:txBody>
          <a:bodyPr wrap="square" rtlCol="0">
            <a:noAutofit/>
          </a:bodyPr>
          <a:lstStyle/>
          <a:p>
            <a:pPr indent="0" fontAlgn="auto">
              <a:lnSpc>
                <a:spcPct val="125000"/>
              </a:lnSpc>
            </a:pPr>
            <a:r>
              <a:rPr lang="zh-CN" altLang="en-US">
                <a:latin typeface="微软雅黑" panose="020B0503020204020204" charset="-122"/>
                <a:ea typeface="微软雅黑" panose="020B0503020204020204" charset="-122"/>
                <a:cs typeface="微软雅黑" panose="020B0503020204020204" charset="-122"/>
              </a:rPr>
              <a:t>将Source中的构成元素想象成是由一系列的&lt;Key,Value&gt;数据对构成（对应到上面的例子，key和value是相等地，都是encoder的输出值h），此时给定Target中的某个元素Query（对应到上面的例子也就是decoder中的hi），通过计算Query和各个Key的相似性或者相关性，得到每个Key对应Value的权重系数，然后对Value进行加权求和，即得到了最终的Attention数值。</a:t>
            </a:r>
          </a:p>
        </p:txBody>
      </p:sp>
      <p:sp>
        <p:nvSpPr>
          <p:cNvPr id="11" name="矩形 10"/>
          <p:cNvSpPr/>
          <p:nvPr>
            <p:custDataLst>
              <p:tags r:id="rId2"/>
            </p:custDataLst>
          </p:nvPr>
        </p:nvSpPr>
        <p:spPr>
          <a:xfrm>
            <a:off x="518795" y="1106170"/>
            <a:ext cx="2275840" cy="44767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Attention</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机制</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8"/>
          <p:cNvSpPr/>
          <p:nvPr>
            <p:custDataLst>
              <p:tags r:id="rId1"/>
            </p:custDataLst>
          </p:nvPr>
        </p:nvSpPr>
        <p:spPr>
          <a:xfrm>
            <a:off x="544195" y="1327785"/>
            <a:ext cx="4139565" cy="178181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6" name="图片 5"/>
          <p:cNvPicPr/>
          <p:nvPr/>
        </p:nvPicPr>
        <p:blipFill>
          <a:blip r:embed="rId7"/>
        </p:blipFill>
        <p:spPr>
          <a:xfrm>
            <a:off x="2899410" y="3581400"/>
            <a:ext cx="2592705" cy="1161415"/>
          </a:xfrm>
          <a:prstGeom prst="rect">
            <a:avLst/>
          </a:prstGeom>
        </p:spPr>
      </p:pic>
      <p:sp>
        <p:nvSpPr>
          <p:cNvPr id="14" name="矩形: 圆角 8"/>
          <p:cNvSpPr/>
          <p:nvPr>
            <p:custDataLst>
              <p:tags r:id="rId2"/>
            </p:custDataLst>
          </p:nvPr>
        </p:nvSpPr>
        <p:spPr>
          <a:xfrm>
            <a:off x="5584825" y="1327785"/>
            <a:ext cx="5460365" cy="225361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p:nvPr/>
        </p:nvPicPr>
        <p:blipFill>
          <a:blip r:embed="rId8"/>
          <a:srcRect l="7066" t="260" r="10466"/>
        </p:blipFill>
        <p:spPr>
          <a:xfrm>
            <a:off x="124460" y="3585210"/>
            <a:ext cx="2682240" cy="3161030"/>
          </a:xfrm>
          <a:prstGeom prst="rect">
            <a:avLst/>
          </a:prstGeom>
        </p:spPr>
      </p:pic>
      <p:sp>
        <p:nvSpPr>
          <p:cNvPr id="9" name="文本框 8"/>
          <p:cNvSpPr txBox="1"/>
          <p:nvPr/>
        </p:nvSpPr>
        <p:spPr>
          <a:xfrm>
            <a:off x="5739765" y="1591945"/>
            <a:ext cx="5418455" cy="1654175"/>
          </a:xfrm>
          <a:prstGeom prst="rect">
            <a:avLst/>
          </a:prstGeom>
          <a:noFill/>
        </p:spPr>
        <p:txBody>
          <a:bodyPr wrap="square" rtlCol="0">
            <a:noAutofit/>
          </a:bodyPr>
          <a:lstStyle/>
          <a:p>
            <a:pPr algn="l">
              <a:lnSpc>
                <a:spcPct val="125000"/>
              </a:lnSpc>
              <a:buClrTx/>
              <a:buSzTx/>
              <a:buFontTx/>
            </a:pPr>
            <a:r>
              <a:rPr lang="zh-CN" altLang="en-US">
                <a:latin typeface="微软雅黑" panose="020B0503020204020204" charset="-122"/>
                <a:ea typeface="微软雅黑" panose="020B0503020204020204" charset="-122"/>
                <a:cs typeface="微软雅黑" panose="020B0503020204020204" charset="-122"/>
              </a:rPr>
              <a:t>Multi-Head Attention 就是在self-attention的基础上，对于输入的embedding矩阵。使用多组W^Q,W^K,W^V得到多组Query，Keys，Values，然后每组分别计算得到一个Z矩阵，最后将得到的多个Z矩阵进行拼接。</a:t>
            </a:r>
          </a:p>
        </p:txBody>
      </p:sp>
      <p:sp>
        <p:nvSpPr>
          <p:cNvPr id="12" name="矩形 11"/>
          <p:cNvSpPr/>
          <p:nvPr>
            <p:custDataLst>
              <p:tags r:id="rId3"/>
            </p:custDataLst>
          </p:nvPr>
        </p:nvSpPr>
        <p:spPr>
          <a:xfrm>
            <a:off x="327025" y="1074420"/>
            <a:ext cx="2276475" cy="47561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Self-attention</a:t>
            </a:r>
          </a:p>
        </p:txBody>
      </p:sp>
      <p:sp>
        <p:nvSpPr>
          <p:cNvPr id="15" name="矩形 14"/>
          <p:cNvSpPr/>
          <p:nvPr>
            <p:custDataLst>
              <p:tags r:id="rId4"/>
            </p:custDataLst>
          </p:nvPr>
        </p:nvSpPr>
        <p:spPr>
          <a:xfrm>
            <a:off x="5327650" y="995680"/>
            <a:ext cx="3347720" cy="5327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Multi-Head Attention</a:t>
            </a:r>
          </a:p>
        </p:txBody>
      </p:sp>
      <p:pic>
        <p:nvPicPr>
          <p:cNvPr id="3" name="图片 2"/>
          <p:cNvPicPr/>
          <p:nvPr/>
        </p:nvPicPr>
        <p:blipFill>
          <a:blip r:embed="rId9"/>
        </p:blipFill>
        <p:spPr>
          <a:xfrm>
            <a:off x="5584825" y="3713480"/>
            <a:ext cx="5367655" cy="3032760"/>
          </a:xfrm>
          <a:prstGeom prst="rect">
            <a:avLst/>
          </a:prstGeom>
        </p:spPr>
      </p:pic>
      <p:sp>
        <p:nvSpPr>
          <p:cNvPr id="5" name="文本框 4"/>
          <p:cNvSpPr txBox="1"/>
          <p:nvPr/>
        </p:nvSpPr>
        <p:spPr>
          <a:xfrm>
            <a:off x="749935" y="1529080"/>
            <a:ext cx="3699510" cy="1717040"/>
          </a:xfrm>
          <a:prstGeom prst="rect">
            <a:avLst/>
          </a:prstGeom>
          <a:noFill/>
        </p:spPr>
        <p:txBody>
          <a:bodyPr wrap="square" rtlCol="0">
            <a:noAutofit/>
          </a:bodyPr>
          <a:lstStyle/>
          <a:p>
            <a:pPr algn="l">
              <a:lnSpc>
                <a:spcPct val="125000"/>
              </a:lnSpc>
              <a:buClrTx/>
              <a:buSzTx/>
              <a:buFontTx/>
            </a:pPr>
            <a:r>
              <a:rPr lang="zh-CN" altLang="en-US">
                <a:latin typeface="微软雅黑" panose="020B0503020204020204" charset="-122"/>
                <a:ea typeface="微软雅黑" panose="020B0503020204020204" charset="-122"/>
                <a:cs typeface="微软雅黑" panose="020B0503020204020204" charset="-122"/>
              </a:rPr>
              <a:t>Source内部元素之间或者Target内部元素之间发生的Attention机制，也可以理解为Target=Source这种特殊情况下的注意力计算机制</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63270" y="1917700"/>
            <a:ext cx="5969000" cy="373189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66012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226060" y="1644650"/>
            <a:ext cx="3187700" cy="54102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构建</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pipeline,</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处理图片</a:t>
            </a:r>
          </a:p>
        </p:txBody>
      </p:sp>
      <p:sp>
        <p:nvSpPr>
          <p:cNvPr id="20" name="文本框 19"/>
          <p:cNvSpPr txBox="1"/>
          <p:nvPr/>
        </p:nvSpPr>
        <p:spPr>
          <a:xfrm>
            <a:off x="1090930" y="2488565"/>
            <a:ext cx="5313680" cy="258953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from torchvision import datasets, transforms</a:t>
            </a:r>
          </a:p>
          <a:p>
            <a:pPr indent="0" fontAlgn="auto">
              <a:lnSpc>
                <a:spcPct val="100000"/>
              </a:lnSpc>
            </a:pPr>
            <a:r>
              <a:rPr lang="en-US" altLang="zh-CN">
                <a:latin typeface="微软雅黑" panose="020B0503020204020204" charset="-122"/>
                <a:ea typeface="微软雅黑" panose="020B0503020204020204" charset="-122"/>
                <a:cs typeface="微软雅黑" panose="020B0503020204020204" charset="-122"/>
                <a:sym typeface="+mn-ea"/>
              </a:rPr>
              <a:t> #用于处理图像数据</a:t>
            </a:r>
            <a:r>
              <a:rPr lang="zh-CN" altLang="en-US">
                <a:latin typeface="微软雅黑" panose="020B0503020204020204" charset="-122"/>
                <a:ea typeface="微软雅黑" panose="020B0503020204020204" charset="-122"/>
                <a:cs typeface="微软雅黑" panose="020B0503020204020204" charset="-122"/>
                <a:sym typeface="+mn-ea"/>
              </a:rPr>
              <a:t>，加载常用公开数据集，和图像处理（裁剪、旋转、缩放等）</a:t>
            </a: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sym typeface="+mn-ea"/>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pipeline = transforms.Compose([</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transforms.ToTensor(),  # 将图片转换成tensor</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transforms.Normalize((0.1307,),(0.3081,)) # 正则化：降低模型复杂度，防止过拟合</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a:t>
            </a:r>
          </a:p>
        </p:txBody>
      </p:sp>
      <p:sp>
        <p:nvSpPr>
          <p:cNvPr id="4" name="矩形: 圆角 8"/>
          <p:cNvSpPr/>
          <p:nvPr/>
        </p:nvSpPr>
        <p:spPr>
          <a:xfrm>
            <a:off x="7148195" y="1121410"/>
            <a:ext cx="4690745" cy="553974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7550150" y="1376680"/>
            <a:ext cx="3886835" cy="496760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sym typeface="+mn-ea"/>
              </a:rPr>
              <a:t>transforms.ToTensor()</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将图像数据从 0 到 255 的整数（标准的图像格式）转换为 0 到 1 的浮点数，以便进行数学运算。</a:t>
            </a: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改变数据格式：对于 PIL 图像，转换后的张量形状为 C x H x W（颜色通道 x 高度 x 宽度）。这与许多图像处理库使用的 H x W x C 格式不同。</a:t>
            </a: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如果图像是灰度图（单通道），转换后的张量也会有一个单独的通道维度。</a:t>
            </a:r>
          </a:p>
          <a:p>
            <a:pPr marL="285750" indent="-285750">
              <a:buFont typeface="Arial" panose="020B0604020202020204" pitchFamily="34" charset="0"/>
              <a:buChar char="•"/>
            </a:pPr>
            <a:endParaRPr lang="zh-CN" altLang="en-US">
              <a:latin typeface="微软雅黑" panose="020B0503020204020204" charset="-122"/>
              <a:ea typeface="微软雅黑" panose="020B0503020204020204" charset="-122"/>
              <a:cs typeface="微软雅黑" panose="020B0503020204020204" charset="-122"/>
            </a:endParaRPr>
          </a:p>
          <a:p>
            <a:pPr indent="0">
              <a:buFont typeface="Arial" panose="020B0604020202020204" pitchFamily="34" charset="0"/>
              <a:buNone/>
            </a:pPr>
            <a:r>
              <a:rPr lang="zh-CN" altLang="en-US">
                <a:latin typeface="微软雅黑" panose="020B0503020204020204" charset="-122"/>
                <a:ea typeface="微软雅黑" panose="020B0503020204020204" charset="-122"/>
                <a:cs typeface="微软雅黑" panose="020B0503020204020204" charset="-122"/>
                <a:sym typeface="+mn-ea"/>
              </a:rPr>
              <a:t>transforms.Normalize(mean, std)</a:t>
            </a:r>
            <a:endParaRPr lang="zh-CN" altLang="en-US">
              <a:latin typeface="微软雅黑" panose="020B0503020204020204" charset="-122"/>
              <a:ea typeface="微软雅黑" panose="020B0503020204020204" charset="-122"/>
              <a:cs typeface="微软雅黑" panose="020B0503020204020204" charset="-122"/>
            </a:endParaRPr>
          </a:p>
          <a:p>
            <a:pPr indent="0">
              <a:buFont typeface="Arial" panose="020B0604020202020204" pitchFamily="34" charset="0"/>
              <a:buNone/>
            </a:pPr>
            <a:r>
              <a:rPr lang="zh-CN" altLang="en-US">
                <a:latin typeface="微软雅黑" panose="020B0503020204020204" charset="-122"/>
                <a:ea typeface="微软雅黑" panose="020B0503020204020204" charset="-122"/>
                <a:cs typeface="微软雅黑" panose="020B0503020204020204" charset="-122"/>
                <a:sym typeface="+mn-ea"/>
              </a:rPr>
              <a:t>对图像的每个通道进行标准化处理，公式为：</a:t>
            </a:r>
          </a:p>
          <a:p>
            <a:pPr indent="0">
              <a:buFont typeface="Arial" panose="020B0604020202020204" pitchFamily="34" charset="0"/>
              <a:buNone/>
            </a:pPr>
            <a:r>
              <a:rPr lang="zh-CN" altLang="en-US">
                <a:latin typeface="微软雅黑" panose="020B0503020204020204" charset="-122"/>
                <a:ea typeface="微软雅黑" panose="020B0503020204020204" charset="-122"/>
                <a:cs typeface="微软雅黑" panose="020B0503020204020204" charset="-122"/>
                <a:sym typeface="+mn-ea"/>
              </a:rPr>
              <a:t>Channel</a:t>
            </a:r>
            <a:r>
              <a:rPr lang="en-US" altLang="zh-CN">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=(Channel−mean)/std</a:t>
            </a:r>
            <a:endParaRPr lang="zh-CN" altLang="en-US">
              <a:latin typeface="微软雅黑" panose="020B0503020204020204" charset="-122"/>
              <a:ea typeface="微软雅黑" panose="020B0503020204020204" charset="-122"/>
              <a:cs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cs typeface="微软雅黑" panose="020B0503020204020204" charset="-122"/>
            </a:endParaRPr>
          </a:p>
          <a:p>
            <a:pPr indent="0">
              <a:buFont typeface="Arial" panose="020B0604020202020204" pitchFamily="34" charset="0"/>
              <a:buNone/>
            </a:pP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r>
              <a:rPr lang="zh-CN" altLang="en-US" sz="3200" b="1" dirty="0">
                <a:solidFill>
                  <a:srgbClr val="1B4367"/>
                </a:solidFill>
                <a:latin typeface="华文楷体" panose="02010600040101010101" pitchFamily="2" charset="-122"/>
                <a:ea typeface="华文楷体" panose="02010600040101010101" pitchFamily="2" charset="-122"/>
                <a:cs typeface="+mn-ea"/>
                <a:sym typeface="+mn-lt"/>
              </a:rPr>
              <a:t>（</a:t>
            </a:r>
            <a:r>
              <a:rPr lang="en-US" altLang="zh-CN" sz="3200" b="1" dirty="0">
                <a:solidFill>
                  <a:srgbClr val="1B4367"/>
                </a:solidFill>
                <a:latin typeface="华文楷体" panose="02010600040101010101" pitchFamily="2" charset="-122"/>
                <a:ea typeface="华文楷体" panose="02010600040101010101" pitchFamily="2" charset="-122"/>
                <a:cs typeface="+mn-ea"/>
                <a:sym typeface="+mn-lt"/>
              </a:rPr>
              <a:t>self-attention</a:t>
            </a:r>
            <a:r>
              <a:rPr lang="zh-CN" altLang="en-US" sz="3200" b="1" dirty="0">
                <a:solidFill>
                  <a:srgbClr val="1B4367"/>
                </a:solidFill>
                <a:latin typeface="华文楷体" panose="02010600040101010101" pitchFamily="2" charset="-122"/>
                <a:ea typeface="华文楷体" panose="02010600040101010101" pitchFamily="2" charset="-122"/>
                <a:cs typeface="+mn-ea"/>
                <a:sym typeface="+mn-lt"/>
              </a:rPr>
              <a:t>）</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8" name="矩形 7"/>
          <p:cNvSpPr/>
          <p:nvPr/>
        </p:nvSpPr>
        <p:spPr>
          <a:xfrm>
            <a:off x="1031134" y="3140374"/>
            <a:ext cx="1407361" cy="540896"/>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作用</a:t>
            </a:r>
          </a:p>
        </p:txBody>
      </p:sp>
      <p:pic>
        <p:nvPicPr>
          <p:cNvPr id="3" name="图片 2"/>
          <p:cNvPicPr>
            <a:picLocks noChangeAspect="1"/>
          </p:cNvPicPr>
          <p:nvPr/>
        </p:nvPicPr>
        <p:blipFill>
          <a:blip r:embed="rId3"/>
          <a:stretch>
            <a:fillRect/>
          </a:stretch>
        </p:blipFill>
        <p:spPr>
          <a:xfrm>
            <a:off x="734060" y="1654175"/>
            <a:ext cx="3204210" cy="2568575"/>
          </a:xfrm>
          <a:prstGeom prst="rect">
            <a:avLst/>
          </a:prstGeom>
        </p:spPr>
      </p:pic>
      <p:sp>
        <p:nvSpPr>
          <p:cNvPr id="5" name="文本框 4"/>
          <p:cNvSpPr txBox="1"/>
          <p:nvPr/>
        </p:nvSpPr>
        <p:spPr>
          <a:xfrm>
            <a:off x="393700" y="1141730"/>
            <a:ext cx="4889500" cy="36830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在序列标注中，我们需要考虑上下文信息</a:t>
            </a:r>
          </a:p>
        </p:txBody>
      </p:sp>
      <p:pic>
        <p:nvPicPr>
          <p:cNvPr id="13" name="图片 12"/>
          <p:cNvPicPr/>
          <p:nvPr/>
        </p:nvPicPr>
        <p:blipFill>
          <a:blip r:embed="rId4"/>
        </p:blipFill>
        <p:spPr>
          <a:xfrm>
            <a:off x="734060" y="4366895"/>
            <a:ext cx="3160395" cy="2392680"/>
          </a:xfrm>
          <a:prstGeom prst="rect">
            <a:avLst/>
          </a:prstGeom>
        </p:spPr>
      </p:pic>
      <p:sp>
        <p:nvSpPr>
          <p:cNvPr id="14" name="文本框 13"/>
          <p:cNvSpPr txBox="1"/>
          <p:nvPr/>
        </p:nvSpPr>
        <p:spPr>
          <a:xfrm>
            <a:off x="6583680" y="6489700"/>
            <a:ext cx="5426075" cy="368300"/>
          </a:xfrm>
          <a:prstGeom prst="rect">
            <a:avLst/>
          </a:prstGeom>
          <a:noFill/>
        </p:spPr>
        <p:txBody>
          <a:bodyPr wrap="square" rtlCol="0" anchor="t">
            <a:spAutoFit/>
          </a:bodyPr>
          <a:lstStyle/>
          <a:p>
            <a:r>
              <a:rPr lang="zh-CN" altLang="en-US">
                <a:hlinkClick r:id="rId5" action="ppaction://hlinkfile"/>
              </a:rPr>
              <a:t>https://www.bilibili.com/video/BV1Wv411h7kN?p=39</a:t>
            </a:r>
            <a:endParaRPr lang="zh-CN" altLang="en-US"/>
          </a:p>
        </p:txBody>
      </p:sp>
      <p:pic>
        <p:nvPicPr>
          <p:cNvPr id="15" name="图片 14"/>
          <p:cNvPicPr>
            <a:picLocks noChangeAspect="1"/>
          </p:cNvPicPr>
          <p:nvPr/>
        </p:nvPicPr>
        <p:blipFill>
          <a:blip r:embed="rId6"/>
          <a:stretch>
            <a:fillRect/>
          </a:stretch>
        </p:blipFill>
        <p:spPr>
          <a:xfrm>
            <a:off x="5080635" y="1754505"/>
            <a:ext cx="4243705" cy="2468245"/>
          </a:xfrm>
          <a:prstGeom prst="rect">
            <a:avLst/>
          </a:prstGeom>
        </p:spPr>
      </p:pic>
      <p:sp>
        <p:nvSpPr>
          <p:cNvPr id="17" name="文本框 16"/>
          <p:cNvSpPr txBox="1"/>
          <p:nvPr/>
        </p:nvSpPr>
        <p:spPr>
          <a:xfrm>
            <a:off x="5179060" y="1081405"/>
            <a:ext cx="6450330" cy="36830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sym typeface="+mn-ea"/>
              </a:rPr>
              <a:t>找到序列中相关向量，计算它们的相关度</a:t>
            </a:r>
            <a:r>
              <a:rPr lang="en-US" altLang="zh-CN">
                <a:latin typeface="微软雅黑" panose="020B0503020204020204" charset="-122"/>
                <a:ea typeface="微软雅黑" panose="020B0503020204020204" charset="-122"/>
                <a:cs typeface="微软雅黑" panose="020B0503020204020204" charset="-122"/>
                <a:sym typeface="+mn-ea"/>
              </a:rPr>
              <a:t>α</a:t>
            </a:r>
            <a:r>
              <a:rPr lang="zh-CN" altLang="en-US">
                <a:latin typeface="微软雅黑" panose="020B0503020204020204" charset="-122"/>
                <a:ea typeface="微软雅黑" panose="020B0503020204020204" charset="-122"/>
                <a:cs typeface="微软雅黑" panose="020B0503020204020204" charset="-122"/>
                <a:sym typeface="+mn-ea"/>
              </a:rPr>
              <a:t>，可以通过</a:t>
            </a:r>
            <a:r>
              <a:rPr lang="en-US" altLang="zh-CN">
                <a:latin typeface="微软雅黑" panose="020B0503020204020204" charset="-122"/>
                <a:ea typeface="微软雅黑" panose="020B0503020204020204" charset="-122"/>
                <a:cs typeface="微软雅黑" panose="020B0503020204020204" charset="-122"/>
                <a:sym typeface="+mn-ea"/>
              </a:rPr>
              <a:t>dot-product</a:t>
            </a:r>
            <a:r>
              <a:rPr lang="zh-CN" altLang="en-US">
                <a:latin typeface="微软雅黑" panose="020B0503020204020204" charset="-122"/>
                <a:ea typeface="微软雅黑" panose="020B0503020204020204" charset="-122"/>
                <a:cs typeface="微软雅黑" panose="020B0503020204020204" charset="-122"/>
                <a:sym typeface="+mn-ea"/>
              </a:rPr>
              <a:t>计算</a:t>
            </a: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p:txBody>
      </p:sp>
      <p:pic>
        <p:nvPicPr>
          <p:cNvPr id="18" name="图片 17"/>
          <p:cNvPicPr>
            <a:picLocks noChangeAspect="1"/>
          </p:cNvPicPr>
          <p:nvPr/>
        </p:nvPicPr>
        <p:blipFill>
          <a:blip r:embed="rId7"/>
          <a:stretch>
            <a:fillRect/>
          </a:stretch>
        </p:blipFill>
        <p:spPr>
          <a:xfrm>
            <a:off x="9718675" y="1809750"/>
            <a:ext cx="1795780" cy="2557145"/>
          </a:xfrm>
          <a:prstGeom prst="rect">
            <a:avLst/>
          </a:prstGeom>
        </p:spPr>
      </p:pic>
      <p:pic>
        <p:nvPicPr>
          <p:cNvPr id="19" name="图片 18"/>
          <p:cNvPicPr/>
          <p:nvPr/>
        </p:nvPicPr>
        <p:blipFill>
          <a:blip r:embed="rId8"/>
        </p:blipFill>
        <p:spPr>
          <a:xfrm>
            <a:off x="5179695" y="4643120"/>
            <a:ext cx="6210935" cy="1584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5" name="图片 4"/>
          <p:cNvPicPr>
            <a:picLocks noChangeAspect="1"/>
          </p:cNvPicPr>
          <p:nvPr/>
        </p:nvPicPr>
        <p:blipFill>
          <a:blip r:embed="rId3"/>
          <a:stretch>
            <a:fillRect/>
          </a:stretch>
        </p:blipFill>
        <p:spPr>
          <a:xfrm>
            <a:off x="418465" y="1962785"/>
            <a:ext cx="5420995" cy="4189095"/>
          </a:xfrm>
          <a:prstGeom prst="rect">
            <a:avLst/>
          </a:prstGeom>
        </p:spPr>
      </p:pic>
      <p:sp>
        <p:nvSpPr>
          <p:cNvPr id="7" name="文本框 6"/>
          <p:cNvSpPr txBox="1"/>
          <p:nvPr/>
        </p:nvSpPr>
        <p:spPr>
          <a:xfrm>
            <a:off x="6010910" y="1224915"/>
            <a:ext cx="5177790" cy="36830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cs typeface="微软雅黑" panose="020B0503020204020204" charset="-122"/>
              </a:rPr>
              <a:t>得到</a:t>
            </a:r>
            <a:r>
              <a:rPr lang="en-US" altLang="zh-CN">
                <a:latin typeface="微软雅黑" panose="020B0503020204020204" charset="-122"/>
                <a:ea typeface="微软雅黑" panose="020B0503020204020204" charset="-122"/>
                <a:cs typeface="微软雅黑" panose="020B0503020204020204" charset="-122"/>
              </a:rPr>
              <a:t>attention score</a:t>
            </a:r>
            <a:r>
              <a:rPr lang="zh-CN" altLang="en-US">
                <a:latin typeface="微软雅黑" panose="020B0503020204020204" charset="-122"/>
                <a:ea typeface="微软雅黑" panose="020B0503020204020204" charset="-122"/>
                <a:cs typeface="微软雅黑" panose="020B0503020204020204" charset="-122"/>
              </a:rPr>
              <a:t>后，与</a:t>
            </a:r>
            <a:r>
              <a:rPr lang="en-US" altLang="zh-CN">
                <a:latin typeface="微软雅黑" panose="020B0503020204020204" charset="-122"/>
                <a:ea typeface="微软雅黑" panose="020B0503020204020204" charset="-122"/>
                <a:cs typeface="微软雅黑" panose="020B0503020204020204" charset="-122"/>
              </a:rPr>
              <a:t>value</a:t>
            </a:r>
            <a:r>
              <a:rPr lang="zh-CN" altLang="en-US">
                <a:latin typeface="微软雅黑" panose="020B0503020204020204" charset="-122"/>
                <a:ea typeface="微软雅黑" panose="020B0503020204020204" charset="-122"/>
                <a:cs typeface="微软雅黑" panose="020B0503020204020204" charset="-122"/>
              </a:rPr>
              <a:t>相乘提取信息</a:t>
            </a:r>
          </a:p>
        </p:txBody>
      </p:sp>
      <p:pic>
        <p:nvPicPr>
          <p:cNvPr id="8" name="图片 7"/>
          <p:cNvPicPr>
            <a:picLocks noChangeAspect="1"/>
          </p:cNvPicPr>
          <p:nvPr/>
        </p:nvPicPr>
        <p:blipFill>
          <a:blip r:embed="rId4"/>
          <a:stretch>
            <a:fillRect/>
          </a:stretch>
        </p:blipFill>
        <p:spPr>
          <a:xfrm>
            <a:off x="6010910" y="1962785"/>
            <a:ext cx="5608955" cy="3816350"/>
          </a:xfrm>
          <a:prstGeom prst="rect">
            <a:avLst/>
          </a:prstGeom>
        </p:spPr>
      </p:pic>
      <p:sp>
        <p:nvSpPr>
          <p:cNvPr id="10" name="文本框 9"/>
          <p:cNvSpPr txBox="1"/>
          <p:nvPr/>
        </p:nvSpPr>
        <p:spPr>
          <a:xfrm>
            <a:off x="550545" y="1224915"/>
            <a:ext cx="4064000" cy="36830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cs typeface="微软雅黑" panose="020B0503020204020204" charset="-122"/>
              </a:rPr>
              <a:t>根据</a:t>
            </a:r>
            <a:r>
              <a:rPr lang="en-US" altLang="zh-CN">
                <a:latin typeface="微软雅黑" panose="020B0503020204020204" charset="-122"/>
                <a:ea typeface="微软雅黑" panose="020B0503020204020204" charset="-122"/>
                <a:cs typeface="微软雅黑" panose="020B0503020204020204" charset="-122"/>
              </a:rPr>
              <a:t>query</a:t>
            </a:r>
            <a:r>
              <a:rPr lang="zh-CN" altLang="en-US">
                <a:latin typeface="微软雅黑" panose="020B0503020204020204" charset="-122"/>
                <a:ea typeface="微软雅黑" panose="020B0503020204020204" charset="-122"/>
                <a:cs typeface="微软雅黑" panose="020B0503020204020204" charset="-122"/>
              </a:rPr>
              <a:t>和</a:t>
            </a:r>
            <a:r>
              <a:rPr lang="en-US" altLang="zh-CN">
                <a:latin typeface="微软雅黑" panose="020B0503020204020204" charset="-122"/>
                <a:ea typeface="微软雅黑" panose="020B0503020204020204" charset="-122"/>
                <a:cs typeface="微软雅黑" panose="020B0503020204020204" charset="-122"/>
              </a:rPr>
              <a:t>key</a:t>
            </a:r>
            <a:r>
              <a:rPr lang="zh-CN" altLang="en-US">
                <a:latin typeface="微软雅黑" panose="020B0503020204020204" charset="-122"/>
                <a:ea typeface="微软雅黑" panose="020B0503020204020204" charset="-122"/>
                <a:cs typeface="微软雅黑" panose="020B0503020204020204" charset="-122"/>
              </a:rPr>
              <a:t>计算</a:t>
            </a:r>
            <a:r>
              <a:rPr lang="en-US" altLang="zh-CN">
                <a:latin typeface="微软雅黑" panose="020B0503020204020204" charset="-122"/>
                <a:ea typeface="微软雅黑" panose="020B0503020204020204" charset="-122"/>
                <a:cs typeface="微软雅黑" panose="020B0503020204020204" charset="-122"/>
              </a:rPr>
              <a:t> attention score</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a:blip r:embed="rId3"/>
          <a:srcRect t="3912" r="971"/>
          <a:stretch>
            <a:fillRect/>
          </a:stretch>
        </p:blipFill>
        <p:spPr>
          <a:xfrm>
            <a:off x="97155" y="2249170"/>
            <a:ext cx="5514975" cy="3630295"/>
          </a:xfrm>
          <a:prstGeom prst="rect">
            <a:avLst/>
          </a:prstGeom>
        </p:spPr>
      </p:pic>
      <p:sp>
        <p:nvSpPr>
          <p:cNvPr id="4" name="文本框 3"/>
          <p:cNvSpPr txBox="1"/>
          <p:nvPr/>
        </p:nvSpPr>
        <p:spPr>
          <a:xfrm>
            <a:off x="417195" y="1130935"/>
            <a:ext cx="5025390" cy="82423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rPr>
              <a:t>这样我们就实现了考虑</a:t>
            </a:r>
            <a:r>
              <a:rPr lang="en-US" altLang="zh-CN">
                <a:latin typeface="微软雅黑" panose="020B0503020204020204" charset="-122"/>
                <a:ea typeface="微软雅黑" panose="020B0503020204020204" charset="-122"/>
                <a:cs typeface="微软雅黑" panose="020B0503020204020204" charset="-122"/>
              </a:rPr>
              <a:t>context</a:t>
            </a:r>
            <a:r>
              <a:rPr lang="zh-CN" altLang="en-US">
                <a:latin typeface="微软雅黑" panose="020B0503020204020204" charset="-122"/>
                <a:ea typeface="微软雅黑" panose="020B0503020204020204" charset="-122"/>
                <a:cs typeface="微软雅黑" panose="020B0503020204020204" charset="-122"/>
              </a:rPr>
              <a:t>的序列输入输出，并且是</a:t>
            </a:r>
            <a:r>
              <a:rPr lang="en-US" altLang="zh-CN">
                <a:latin typeface="微软雅黑" panose="020B0503020204020204" charset="-122"/>
                <a:ea typeface="微软雅黑" panose="020B0503020204020204" charset="-122"/>
                <a:cs typeface="微软雅黑" panose="020B0503020204020204" charset="-122"/>
              </a:rPr>
              <a:t>parallel</a:t>
            </a:r>
            <a:r>
              <a:rPr lang="zh-CN" altLang="en-US">
                <a:latin typeface="微软雅黑" panose="020B0503020204020204" charset="-122"/>
                <a:ea typeface="微软雅黑" panose="020B0503020204020204" charset="-122"/>
                <a:cs typeface="微软雅黑" panose="020B0503020204020204" charset="-122"/>
              </a:rPr>
              <a:t>实现的</a:t>
            </a:r>
          </a:p>
        </p:txBody>
      </p:sp>
      <p:pic>
        <p:nvPicPr>
          <p:cNvPr id="6" name="图片 5"/>
          <p:cNvPicPr>
            <a:picLocks noChangeAspect="1"/>
          </p:cNvPicPr>
          <p:nvPr/>
        </p:nvPicPr>
        <p:blipFill>
          <a:blip r:embed="rId4"/>
          <a:stretch>
            <a:fillRect/>
          </a:stretch>
        </p:blipFill>
        <p:spPr>
          <a:xfrm>
            <a:off x="5916930" y="2249170"/>
            <a:ext cx="5922010" cy="3881755"/>
          </a:xfrm>
          <a:prstGeom prst="rect">
            <a:avLst/>
          </a:prstGeom>
        </p:spPr>
      </p:pic>
      <p:sp>
        <p:nvSpPr>
          <p:cNvPr id="9" name="文本框 8"/>
          <p:cNvSpPr txBox="1"/>
          <p:nvPr/>
        </p:nvSpPr>
        <p:spPr>
          <a:xfrm>
            <a:off x="5916295" y="1130935"/>
            <a:ext cx="5923280" cy="99631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rPr>
              <a:t>我们从矩阵运算的角度考虑</a:t>
            </a:r>
            <a:r>
              <a:rPr lang="en-US" altLang="zh-CN">
                <a:latin typeface="微软雅黑" panose="020B0503020204020204" charset="-122"/>
                <a:ea typeface="微软雅黑" panose="020B0503020204020204" charset="-122"/>
                <a:cs typeface="微软雅黑" panose="020B0503020204020204" charset="-122"/>
              </a:rPr>
              <a:t>self-attention</a:t>
            </a:r>
            <a:r>
              <a:rPr lang="zh-CN" altLang="en-US">
                <a:latin typeface="微软雅黑" panose="020B0503020204020204" charset="-122"/>
                <a:ea typeface="微软雅黑" panose="020B0503020204020204" charset="-122"/>
                <a:cs typeface="微软雅黑" panose="020B0503020204020204" charset="-122"/>
              </a:rPr>
              <a:t>。</a:t>
            </a:r>
          </a:p>
          <a:p>
            <a:r>
              <a:rPr lang="zh-CN" altLang="en-US">
                <a:latin typeface="微软雅黑" panose="020B0503020204020204" charset="-122"/>
                <a:ea typeface="微软雅黑" panose="020B0503020204020204" charset="-122"/>
                <a:cs typeface="微软雅黑" panose="020B0503020204020204" charset="-122"/>
              </a:rPr>
              <a:t>首先，</a:t>
            </a:r>
            <a:r>
              <a:rPr lang="en-US" altLang="zh-CN">
                <a:latin typeface="微软雅黑" panose="020B0503020204020204" charset="-122"/>
                <a:ea typeface="微软雅黑" panose="020B0503020204020204" charset="-122"/>
                <a:cs typeface="微软雅黑" panose="020B0503020204020204" charset="-122"/>
              </a:rPr>
              <a:t>3</a:t>
            </a:r>
            <a:r>
              <a:rPr lang="zh-CN" altLang="en-US">
                <a:latin typeface="微软雅黑" panose="020B0503020204020204" charset="-122"/>
                <a:ea typeface="微软雅黑" panose="020B0503020204020204" charset="-122"/>
                <a:cs typeface="微软雅黑" panose="020B0503020204020204" charset="-122"/>
              </a:rPr>
              <a:t>个不同系数矩阵</a:t>
            </a:r>
            <a:r>
              <a:rPr lang="en-US" altLang="zh-CN">
                <a:latin typeface="微软雅黑" panose="020B0503020204020204" charset="-122"/>
                <a:ea typeface="微软雅黑" panose="020B0503020204020204" charset="-122"/>
                <a:cs typeface="微软雅黑" panose="020B0503020204020204" charset="-122"/>
              </a:rPr>
              <a:t>*Input(a1,a2,a3)</a:t>
            </a:r>
            <a:r>
              <a:rPr lang="zh-CN" altLang="en-US">
                <a:latin typeface="微软雅黑" panose="020B0503020204020204" charset="-122"/>
                <a:ea typeface="微软雅黑" panose="020B0503020204020204" charset="-122"/>
                <a:cs typeface="微软雅黑" panose="020B0503020204020204" charset="-122"/>
              </a:rPr>
              <a:t>得到</a:t>
            </a:r>
            <a:r>
              <a:rPr lang="en-US" altLang="zh-CN">
                <a:latin typeface="微软雅黑" panose="020B0503020204020204" charset="-122"/>
                <a:ea typeface="微软雅黑" panose="020B0503020204020204" charset="-122"/>
                <a:cs typeface="微软雅黑" panose="020B0503020204020204" charset="-122"/>
              </a:rPr>
              <a:t>Q,K,V</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a:blip r:embed="rId3"/>
          <a:stretch>
            <a:fillRect/>
          </a:stretch>
        </p:blipFill>
        <p:spPr>
          <a:xfrm>
            <a:off x="262890" y="1906905"/>
            <a:ext cx="5436870" cy="4148455"/>
          </a:xfrm>
          <a:prstGeom prst="rect">
            <a:avLst/>
          </a:prstGeom>
        </p:spPr>
      </p:pic>
      <p:sp>
        <p:nvSpPr>
          <p:cNvPr id="10" name="文本框 9"/>
          <p:cNvSpPr txBox="1"/>
          <p:nvPr/>
        </p:nvSpPr>
        <p:spPr>
          <a:xfrm>
            <a:off x="0" y="1081405"/>
            <a:ext cx="6094730" cy="46545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rPr>
              <a:t>接着，</a:t>
            </a:r>
            <a:r>
              <a:rPr lang="en-US" altLang="zh-CN">
                <a:latin typeface="微软雅黑" panose="020B0503020204020204" charset="-122"/>
                <a:ea typeface="微软雅黑" panose="020B0503020204020204" charset="-122"/>
                <a:cs typeface="微软雅黑" panose="020B0503020204020204" charset="-122"/>
              </a:rPr>
              <a:t>key</a:t>
            </a:r>
            <a:r>
              <a:rPr lang="zh-CN" altLang="en-US">
                <a:latin typeface="微软雅黑" panose="020B0503020204020204" charset="-122"/>
                <a:ea typeface="微软雅黑" panose="020B0503020204020204" charset="-122"/>
                <a:cs typeface="微软雅黑" panose="020B0503020204020204" charset="-122"/>
              </a:rPr>
              <a:t>与</a:t>
            </a:r>
            <a:r>
              <a:rPr lang="en-US" altLang="zh-CN">
                <a:latin typeface="微软雅黑" panose="020B0503020204020204" charset="-122"/>
                <a:ea typeface="微软雅黑" panose="020B0503020204020204" charset="-122"/>
                <a:cs typeface="微软雅黑" panose="020B0503020204020204" charset="-122"/>
              </a:rPr>
              <a:t>query</a:t>
            </a:r>
            <a:r>
              <a:rPr lang="zh-CN" altLang="en-US">
                <a:latin typeface="微软雅黑" panose="020B0503020204020204" charset="-122"/>
                <a:ea typeface="微软雅黑" panose="020B0503020204020204" charset="-122"/>
                <a:cs typeface="微软雅黑" panose="020B0503020204020204" charset="-122"/>
              </a:rPr>
              <a:t>相乘，再</a:t>
            </a:r>
            <a:r>
              <a:rPr lang="en-US" altLang="zh-CN">
                <a:latin typeface="微软雅黑" panose="020B0503020204020204" charset="-122"/>
                <a:ea typeface="微软雅黑" panose="020B0503020204020204" charset="-122"/>
                <a:cs typeface="微软雅黑" panose="020B0503020204020204" charset="-122"/>
              </a:rPr>
              <a:t>softmax</a:t>
            </a:r>
            <a:r>
              <a:rPr lang="zh-CN" altLang="en-US">
                <a:latin typeface="微软雅黑" panose="020B0503020204020204" charset="-122"/>
                <a:ea typeface="微软雅黑" panose="020B0503020204020204" charset="-122"/>
                <a:cs typeface="微软雅黑" panose="020B0503020204020204" charset="-122"/>
              </a:rPr>
              <a:t>得到</a:t>
            </a:r>
            <a:r>
              <a:rPr lang="en-US" altLang="zh-CN">
                <a:latin typeface="微软雅黑" panose="020B0503020204020204" charset="-122"/>
                <a:ea typeface="微软雅黑" panose="020B0503020204020204" charset="-122"/>
                <a:cs typeface="微软雅黑" panose="020B0503020204020204" charset="-122"/>
              </a:rPr>
              <a:t>attention score</a:t>
            </a:r>
          </a:p>
        </p:txBody>
      </p:sp>
      <p:pic>
        <p:nvPicPr>
          <p:cNvPr id="12" name="图片 11"/>
          <p:cNvPicPr>
            <a:picLocks noChangeAspect="1"/>
          </p:cNvPicPr>
          <p:nvPr/>
        </p:nvPicPr>
        <p:blipFill>
          <a:blip r:embed="rId4"/>
          <a:stretch>
            <a:fillRect/>
          </a:stretch>
        </p:blipFill>
        <p:spPr>
          <a:xfrm>
            <a:off x="6046470" y="1990725"/>
            <a:ext cx="6053455" cy="4144010"/>
          </a:xfrm>
          <a:prstGeom prst="rect">
            <a:avLst/>
          </a:prstGeom>
        </p:spPr>
      </p:pic>
      <p:sp>
        <p:nvSpPr>
          <p:cNvPr id="13" name="文本框 12"/>
          <p:cNvSpPr txBox="1"/>
          <p:nvPr/>
        </p:nvSpPr>
        <p:spPr>
          <a:xfrm>
            <a:off x="6350635" y="1081405"/>
            <a:ext cx="5121275" cy="368300"/>
          </a:xfrm>
          <a:prstGeom prst="rect">
            <a:avLst/>
          </a:prstGeom>
          <a:noFill/>
        </p:spPr>
        <p:txBody>
          <a:bodyPr wrap="square" rtlCol="0">
            <a:spAutoFit/>
          </a:bodyPr>
          <a:lstStyle/>
          <a:p>
            <a:r>
              <a:rPr lang="en-US" altLang="zh-CN">
                <a:latin typeface="微软雅黑" panose="020B0503020204020204" charset="-122"/>
                <a:ea typeface="微软雅黑" panose="020B0503020204020204" charset="-122"/>
                <a:cs typeface="微软雅黑" panose="020B0503020204020204" charset="-122"/>
              </a:rPr>
              <a:t>value</a:t>
            </a:r>
            <a:r>
              <a:rPr lang="zh-CN" altLang="en-US">
                <a:latin typeface="微软雅黑" panose="020B0503020204020204" charset="-122"/>
                <a:ea typeface="微软雅黑" panose="020B0503020204020204" charset="-122"/>
                <a:cs typeface="微软雅黑" panose="020B0503020204020204" charset="-122"/>
              </a:rPr>
              <a:t>与</a:t>
            </a:r>
            <a:r>
              <a:rPr lang="en-US" altLang="zh-CN">
                <a:latin typeface="微软雅黑" panose="020B0503020204020204" charset="-122"/>
                <a:ea typeface="微软雅黑" panose="020B0503020204020204" charset="-122"/>
                <a:cs typeface="微软雅黑" panose="020B0503020204020204" charset="-122"/>
              </a:rPr>
              <a:t>attention score</a:t>
            </a:r>
            <a:r>
              <a:rPr lang="zh-CN" altLang="en-US">
                <a:latin typeface="微软雅黑" panose="020B0503020204020204" charset="-122"/>
                <a:ea typeface="微软雅黑" panose="020B0503020204020204" charset="-122"/>
                <a:cs typeface="微软雅黑" panose="020B0503020204020204" charset="-122"/>
              </a:rPr>
              <a:t>相乘得到输出序列</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a:blip r:embed="rId3"/>
          <a:stretch>
            <a:fillRect/>
          </a:stretch>
        </p:blipFill>
        <p:spPr>
          <a:xfrm>
            <a:off x="1957705" y="1367155"/>
            <a:ext cx="6563995" cy="5073015"/>
          </a:xfrm>
          <a:prstGeom prst="rect">
            <a:avLst/>
          </a:prstGeom>
        </p:spPr>
      </p:pic>
      <p:sp>
        <p:nvSpPr>
          <p:cNvPr id="6" name="文本框 5"/>
          <p:cNvSpPr txBox="1"/>
          <p:nvPr/>
        </p:nvSpPr>
        <p:spPr>
          <a:xfrm>
            <a:off x="880745" y="998855"/>
            <a:ext cx="4064000" cy="36830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这一系列过程，可以总结成这样</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63270" y="1774825"/>
            <a:ext cx="10673715" cy="3836670"/>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矩形 3"/>
          <p:cNvSpPr/>
          <p:nvPr/>
        </p:nvSpPr>
        <p:spPr>
          <a:xfrm>
            <a:off x="206375" y="1508125"/>
            <a:ext cx="2372360" cy="5200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Self-attention</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类</a:t>
            </a:r>
          </a:p>
        </p:txBody>
      </p:sp>
      <p:sp>
        <p:nvSpPr>
          <p:cNvPr id="5" name="文本框 4"/>
          <p:cNvSpPr txBox="1"/>
          <p:nvPr/>
        </p:nvSpPr>
        <p:spPr>
          <a:xfrm>
            <a:off x="762635" y="2213610"/>
            <a:ext cx="11105515" cy="273050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rPr>
              <a:t>class SelfAttention(nn.Module):</a:t>
            </a:r>
          </a:p>
          <a:p>
            <a:r>
              <a:rPr lang="zh-CN" altLang="en-US">
                <a:latin typeface="微软雅黑" panose="020B0503020204020204" charset="-122"/>
                <a:ea typeface="微软雅黑" panose="020B0503020204020204" charset="-122"/>
              </a:rPr>
              <a:t>    def __init__(self, in_dim):</a:t>
            </a:r>
          </a:p>
          <a:p>
            <a:r>
              <a:rPr lang="zh-CN" altLang="en-US">
                <a:latin typeface="微软雅黑" panose="020B0503020204020204" charset="-122"/>
                <a:ea typeface="微软雅黑" panose="020B0503020204020204" charset="-122"/>
              </a:rPr>
              <a:t>        super(SelfAttention, self).__init__()</a:t>
            </a:r>
            <a:r>
              <a:rPr lang="en-US" altLang="zh-CN">
                <a:latin typeface="微软雅黑" panose="020B0503020204020204" charset="-122"/>
                <a:ea typeface="微软雅黑" panose="020B0503020204020204" charset="-122"/>
              </a:rPr>
              <a:t>   # 调用父类的构造函数</a:t>
            </a:r>
          </a:p>
          <a:p>
            <a:endParaRPr lang="en-US" altLang="zh-CN">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        self.query_conv = nn.Conv2d(in_channels=in_dim, out_channels=in_dim//8, kernel_size=1)</a:t>
            </a:r>
          </a:p>
          <a:p>
            <a:r>
              <a:rPr lang="zh-CN" altLang="en-US">
                <a:latin typeface="微软雅黑" panose="020B0503020204020204" charset="-122"/>
                <a:ea typeface="微软雅黑" panose="020B0503020204020204" charset="-122"/>
              </a:rPr>
              <a:t>        self.key_conv = nn.Conv2d(in_channels=in_dim, out_channels=in_dim//8, kernel_size=1)</a:t>
            </a:r>
          </a:p>
          <a:p>
            <a:r>
              <a:rPr lang="zh-CN" altLang="en-US">
                <a:latin typeface="微软雅黑" panose="020B0503020204020204" charset="-122"/>
                <a:ea typeface="微软雅黑" panose="020B0503020204020204" charset="-122"/>
              </a:rPr>
              <a:t>        self.value_conv = nn.Conv2d(in_channels=in_dim, out_channels=in_dim, kernel_size=1)</a:t>
            </a:r>
          </a:p>
          <a:p>
            <a:r>
              <a:rPr lang="en-US" altLang="zh-CN">
                <a:latin typeface="微软雅黑" panose="020B0503020204020204" charset="-122"/>
                <a:ea typeface="微软雅黑" panose="020B0503020204020204" charset="-122"/>
              </a:rPr>
              <a:t>        # </a:t>
            </a:r>
            <a:r>
              <a:rPr lang="zh-CN" altLang="en-US">
                <a:latin typeface="微软雅黑" panose="020B0503020204020204" charset="-122"/>
                <a:ea typeface="微软雅黑" panose="020B0503020204020204" charset="-122"/>
              </a:rPr>
              <a:t>三个卷积层，分别用于生成查询 (query)、键 (key) 和值 (value) 张量。</a:t>
            </a: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        self.gamma = nn.Parameter(torch.zeros(1))</a:t>
            </a:r>
          </a:p>
          <a:p>
            <a:r>
              <a:rPr lang="en-US" altLang="zh-CN">
                <a:latin typeface="微软雅黑" panose="020B0503020204020204" charset="-122"/>
                <a:ea typeface="微软雅黑" panose="020B0503020204020204" charset="-122"/>
              </a:rPr>
              <a:t>        # </a:t>
            </a:r>
            <a:r>
              <a:rPr>
                <a:latin typeface="微软雅黑" panose="020B0503020204020204" charset="-122"/>
                <a:ea typeface="微软雅黑" panose="020B0503020204020204" charset="-122"/>
              </a:rPr>
              <a:t>定义了一个可学习的参数 gamma，控制自注意力层输出和原始输入之间的融合比例</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2925" y="2412365"/>
            <a:ext cx="11405870" cy="417512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矩形 3"/>
          <p:cNvSpPr/>
          <p:nvPr/>
        </p:nvSpPr>
        <p:spPr>
          <a:xfrm>
            <a:off x="94615" y="1985645"/>
            <a:ext cx="2910840" cy="54864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Self-attention</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类（续）</a:t>
            </a:r>
          </a:p>
        </p:txBody>
      </p:sp>
      <p:sp>
        <p:nvSpPr>
          <p:cNvPr id="5" name="文本框 4"/>
          <p:cNvSpPr txBox="1"/>
          <p:nvPr/>
        </p:nvSpPr>
        <p:spPr>
          <a:xfrm>
            <a:off x="786130" y="2534285"/>
            <a:ext cx="11405870" cy="351853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rPr>
              <a:t>    def forward(self, x):</a:t>
            </a:r>
          </a:p>
          <a:p>
            <a:r>
              <a:rPr lang="zh-CN" altLang="en-US">
                <a:latin typeface="微软雅黑" panose="020B0503020204020204" charset="-122"/>
                <a:ea typeface="微软雅黑" panose="020B0503020204020204" charset="-122"/>
              </a:rPr>
              <a:t>        batch_size, channels, width, height = x.size()</a:t>
            </a:r>
          </a:p>
          <a:p>
            <a:r>
              <a:rPr lang="zh-CN" altLang="en-US">
                <a:latin typeface="微软雅黑" panose="020B0503020204020204" charset="-122"/>
                <a:ea typeface="微软雅黑" panose="020B0503020204020204" charset="-122"/>
              </a:rPr>
              <a:t>        proj_query = self.query_conv(x).view(batch_size, -1, width*height).permute(0, 2, 1)  # B * (N) * C，即</a:t>
            </a:r>
            <a:r>
              <a:rPr lang="en-US" altLang="zh-CN">
                <a:latin typeface="微软雅黑" panose="020B0503020204020204" charset="-122"/>
                <a:ea typeface="微软雅黑" panose="020B0503020204020204" charset="-122"/>
              </a:rPr>
              <a:t>Q^T</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        proj_key = self.key_conv(x).view(batch_size, -1, width*height)  # B * C * (N)，即</a:t>
            </a:r>
            <a:r>
              <a:rPr lang="en-US" altLang="zh-CN">
                <a:latin typeface="微软雅黑" panose="020B0503020204020204" charset="-122"/>
                <a:ea typeface="微软雅黑" panose="020B0503020204020204" charset="-122"/>
              </a:rPr>
              <a:t> K</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        energy = torch.bmm(proj_query, proj_key)  </a:t>
            </a:r>
            <a:r>
              <a:rPr lang="en-US" altLang="zh-CN">
                <a:latin typeface="微软雅黑" panose="020B0503020204020204" charset="-122"/>
                <a:ea typeface="微软雅黑" panose="020B0503020204020204" charset="-122"/>
              </a:rPr>
              <a:t># A ^T= Q^T * K  batch *(N)*(N) 表示每个像素点之间的关系。</a:t>
            </a:r>
          </a:p>
          <a:p>
            <a:r>
              <a:rPr lang="zh-CN" altLang="en-US">
                <a:latin typeface="微软雅黑" panose="020B0503020204020204" charset="-122"/>
                <a:ea typeface="微软雅黑" panose="020B0503020204020204" charset="-122"/>
              </a:rPr>
              <a:t>        attention = torch.softmax(energy, dim=-1)  # </a:t>
            </a:r>
            <a:r>
              <a:rPr lang="en-US" altLang="zh-CN">
                <a:latin typeface="微软雅黑" panose="020B0503020204020204" charset="-122"/>
                <a:ea typeface="微软雅黑" panose="020B0503020204020204" charset="-122"/>
              </a:rPr>
              <a:t>attention score A’^T  </a:t>
            </a:r>
            <a:r>
              <a:rPr lang="zh-CN" altLang="en-US">
                <a:latin typeface="微软雅黑" panose="020B0503020204020204" charset="-122"/>
                <a:ea typeface="微软雅黑" panose="020B0503020204020204" charset="-122"/>
              </a:rPr>
              <a:t>归一化</a:t>
            </a:r>
            <a:endParaRPr lang="en-US" altLang="zh-CN">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        proj_value = self.value_conv(x).view(batch_size, -1, width*height)  # batch*</a:t>
            </a:r>
            <a:r>
              <a:rPr lang="zh-CN" altLang="en-US">
                <a:latin typeface="微软雅黑" panose="020B0503020204020204" charset="-122"/>
                <a:ea typeface="微软雅黑" panose="020B0503020204020204" charset="-122"/>
                <a:sym typeface="+mn-ea"/>
              </a:rPr>
              <a:t>channels</a:t>
            </a:r>
            <a:r>
              <a:rPr lang="en-US" altLang="zh-CN">
                <a:latin typeface="微软雅黑" panose="020B0503020204020204" charset="-122"/>
                <a:ea typeface="微软雅黑" panose="020B0503020204020204" charset="-122"/>
                <a:sym typeface="+mn-ea"/>
              </a:rPr>
              <a:t>*</a:t>
            </a:r>
            <a:r>
              <a:rPr lang="zh-CN" altLang="en-US">
                <a:latin typeface="微软雅黑" panose="020B0503020204020204" charset="-122"/>
                <a:ea typeface="微软雅黑" panose="020B0503020204020204" charset="-122"/>
              </a:rPr>
              <a:t>（N）</a:t>
            </a:r>
            <a:r>
              <a:rPr lang="en-US" altLang="zh-CN">
                <a:latin typeface="微软雅黑" panose="020B0503020204020204" charset="-122"/>
                <a:ea typeface="微软雅黑" panose="020B0503020204020204" charset="-122"/>
              </a:rPr>
              <a:t>  V</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        out = torch.bmm(proj_value, attention.permute(0, 2, 1)).view(batch_size, channels, width, height)</a:t>
            </a:r>
          </a:p>
          <a:p>
            <a:r>
              <a:rPr lang="en-US" altLang="zh-CN">
                <a:latin typeface="微软雅黑" panose="020B0503020204020204" charset="-122"/>
                <a:ea typeface="微软雅黑" panose="020B0503020204020204" charset="-122"/>
              </a:rPr>
              <a:t>        #O = V * A’</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        out = self.gamma*out + x</a:t>
            </a:r>
          </a:p>
          <a:p>
            <a:r>
              <a:rPr lang="zh-CN" altLang="en-US">
                <a:latin typeface="微软雅黑" panose="020B0503020204020204" charset="-122"/>
                <a:ea typeface="微软雅黑" panose="020B0503020204020204" charset="-122"/>
              </a:rPr>
              <a:t>        return out</a:t>
            </a:r>
          </a:p>
        </p:txBody>
      </p:sp>
      <p:pic>
        <p:nvPicPr>
          <p:cNvPr id="3" name="图片 2"/>
          <p:cNvPicPr>
            <a:picLocks noChangeAspect="1"/>
          </p:cNvPicPr>
          <p:nvPr/>
        </p:nvPicPr>
        <p:blipFill>
          <a:blip r:embed="rId3"/>
          <a:stretch>
            <a:fillRect/>
          </a:stretch>
        </p:blipFill>
        <p:spPr>
          <a:xfrm>
            <a:off x="7885430" y="19685"/>
            <a:ext cx="4063365" cy="3140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2925" y="1661795"/>
            <a:ext cx="10622915" cy="363664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矩形 3"/>
          <p:cNvSpPr/>
          <p:nvPr/>
        </p:nvSpPr>
        <p:spPr>
          <a:xfrm>
            <a:off x="635" y="1254125"/>
            <a:ext cx="4874895" cy="52959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CNN</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中加入</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self-attention layer</a:t>
            </a:r>
          </a:p>
        </p:txBody>
      </p:sp>
      <p:sp>
        <p:nvSpPr>
          <p:cNvPr id="5" name="文本框 4"/>
          <p:cNvSpPr txBox="1"/>
          <p:nvPr/>
        </p:nvSpPr>
        <p:spPr>
          <a:xfrm>
            <a:off x="786130" y="1990090"/>
            <a:ext cx="10452100" cy="295211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rPr>
              <a:t># 构建模型</a:t>
            </a:r>
          </a:p>
          <a:p>
            <a:r>
              <a:rPr lang="zh-CN" altLang="en-US">
                <a:latin typeface="微软雅黑" panose="020B0503020204020204" charset="-122"/>
                <a:ea typeface="微软雅黑" panose="020B0503020204020204" charset="-122"/>
              </a:rPr>
              <a:t>class Digit(nn.Module):</a:t>
            </a:r>
          </a:p>
          <a:p>
            <a:r>
              <a:rPr lang="zh-CN" altLang="en-US">
                <a:latin typeface="微软雅黑" panose="020B0503020204020204" charset="-122"/>
                <a:ea typeface="微软雅黑" panose="020B0503020204020204" charset="-122"/>
              </a:rPr>
              <a:t>    def __init__(self):</a:t>
            </a:r>
          </a:p>
          <a:p>
            <a:r>
              <a:rPr lang="zh-CN" altLang="en-US">
                <a:latin typeface="微软雅黑" panose="020B0503020204020204" charset="-122"/>
                <a:ea typeface="微软雅黑" panose="020B0503020204020204" charset="-122"/>
              </a:rPr>
              <a:t>        super().__init__()</a:t>
            </a:r>
          </a:p>
          <a:p>
            <a:r>
              <a:rPr lang="zh-CN" altLang="en-US">
                <a:latin typeface="微软雅黑" panose="020B0503020204020204" charset="-122"/>
                <a:ea typeface="微软雅黑" panose="020B0503020204020204" charset="-122"/>
              </a:rPr>
              <a:t>        self.conv1 = nn.Conv2d(1, 10, 5)</a:t>
            </a:r>
          </a:p>
          <a:p>
            <a:r>
              <a:rPr lang="zh-CN" altLang="en-US">
                <a:latin typeface="微软雅黑" panose="020B0503020204020204" charset="-122"/>
                <a:ea typeface="微软雅黑" panose="020B0503020204020204" charset="-122"/>
              </a:rPr>
              <a:t>        self.conv2 = nn.Conv2d(10, 20, 3)</a:t>
            </a:r>
          </a:p>
          <a:p>
            <a:r>
              <a:rPr lang="zh-CN" altLang="en-US">
                <a:latin typeface="微软雅黑" panose="020B0503020204020204" charset="-122"/>
                <a:ea typeface="微软雅黑" panose="020B0503020204020204" charset="-122"/>
              </a:rPr>
              <a:t>        self.selfattn1 = SelfAttention(10)  # 添加自注意力层</a:t>
            </a:r>
          </a:p>
          <a:p>
            <a:r>
              <a:rPr lang="zh-CN" altLang="en-US">
                <a:latin typeface="微软雅黑" panose="020B0503020204020204" charset="-122"/>
                <a:ea typeface="微软雅黑" panose="020B0503020204020204" charset="-122"/>
              </a:rPr>
              <a:t>        self.selfattn2 = SelfAttention(20)  # 添加自注意力层</a:t>
            </a:r>
          </a:p>
          <a:p>
            <a:r>
              <a:rPr lang="zh-CN" altLang="en-US">
                <a:latin typeface="微软雅黑" panose="020B0503020204020204" charset="-122"/>
                <a:ea typeface="微软雅黑" panose="020B0503020204020204" charset="-122"/>
              </a:rPr>
              <a:t>        self.fc1 = nn.Linear(20 * 10 * 10, 500)</a:t>
            </a:r>
          </a:p>
          <a:p>
            <a:r>
              <a:rPr lang="zh-CN" altLang="en-US">
                <a:latin typeface="微软雅黑" panose="020B0503020204020204" charset="-122"/>
                <a:ea typeface="微软雅黑" panose="020B0503020204020204" charset="-122"/>
              </a:rPr>
              <a:t>        self.fc2 = nn.Linear(500, 10)</a:t>
            </a: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47065" y="1395095"/>
            <a:ext cx="11405870" cy="5383530"/>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矩形 3"/>
          <p:cNvSpPr/>
          <p:nvPr/>
        </p:nvSpPr>
        <p:spPr>
          <a:xfrm>
            <a:off x="104775" y="987425"/>
            <a:ext cx="5309235" cy="52959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CNN</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中加入</a:t>
            </a: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self-attention layer</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（续）</a:t>
            </a:r>
          </a:p>
        </p:txBody>
      </p:sp>
      <p:sp>
        <p:nvSpPr>
          <p:cNvPr id="5" name="文本框 4"/>
          <p:cNvSpPr txBox="1"/>
          <p:nvPr/>
        </p:nvSpPr>
        <p:spPr>
          <a:xfrm>
            <a:off x="890270" y="1517015"/>
            <a:ext cx="11405870" cy="351853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def forward(self, x):</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input_size = x.size(0)  # batchsize</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x = self.conv1(x)  # 输入 batchsize*1*28*28 输出 batchsize*10*24*24</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x = self.selfattn1(x)  # 自注意力层，输入输出不变</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x = F.relu(x)</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x = F.max_pool2d(x, 2, 2)  # 输出 batchsize*10*12*12</a:t>
            </a: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x = self.conv2(x)  # 输入 batch*10*12*12 输出 batch*20*10*10</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x = self.selfattn2(x)  # 自注意力层</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x = F.relu(x)</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x = x.view(input_size, -1)  # 拉伸为 batchsize * 2000</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x = self.fc1(x)  # 输出 batchsize*500</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x = F.relu(x)</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x = self.fc2(x)  # 输出 batchsize*10</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output = F.log_softmax(x, dim=1)  # 每个数字的概率值</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        return output</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矩形 3"/>
          <p:cNvSpPr/>
          <p:nvPr/>
        </p:nvSpPr>
        <p:spPr>
          <a:xfrm>
            <a:off x="104775" y="1006475"/>
            <a:ext cx="1067435" cy="51054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结果</a:t>
            </a:r>
          </a:p>
        </p:txBody>
      </p:sp>
      <p:pic>
        <p:nvPicPr>
          <p:cNvPr id="10" name="图片 9"/>
          <p:cNvPicPr>
            <a:picLocks noChangeAspect="1"/>
          </p:cNvPicPr>
          <p:nvPr/>
        </p:nvPicPr>
        <p:blipFill>
          <a:blip r:embed="rId3"/>
          <a:stretch>
            <a:fillRect/>
          </a:stretch>
        </p:blipFill>
        <p:spPr>
          <a:xfrm>
            <a:off x="599440" y="1720850"/>
            <a:ext cx="5629275" cy="4267200"/>
          </a:xfrm>
          <a:prstGeom prst="rect">
            <a:avLst/>
          </a:prstGeom>
        </p:spPr>
      </p:pic>
      <p:pic>
        <p:nvPicPr>
          <p:cNvPr id="11" name="图片 10"/>
          <p:cNvPicPr>
            <a:picLocks noChangeAspect="1"/>
          </p:cNvPicPr>
          <p:nvPr/>
        </p:nvPicPr>
        <p:blipFill>
          <a:blip r:embed="rId4"/>
          <a:stretch>
            <a:fillRect/>
          </a:stretch>
        </p:blipFill>
        <p:spPr>
          <a:xfrm>
            <a:off x="6679565" y="1807845"/>
            <a:ext cx="4592955" cy="41802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68450" y="631548"/>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787400" y="1246505"/>
            <a:ext cx="10320020" cy="232156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62940" y="963930"/>
            <a:ext cx="2101215" cy="48514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加载数据</a:t>
            </a:r>
          </a:p>
        </p:txBody>
      </p:sp>
      <p:sp>
        <p:nvSpPr>
          <p:cNvPr id="20" name="文本框 19"/>
          <p:cNvSpPr txBox="1"/>
          <p:nvPr/>
        </p:nvSpPr>
        <p:spPr>
          <a:xfrm>
            <a:off x="1111885" y="1449070"/>
            <a:ext cx="9873615" cy="1749425"/>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from torch.utils.data import DataLoader</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下载数据集</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train_set = datasets.MNIST("data", train=True,download=True, transforme=pipeline)</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test_set = datasets.MNIST("data", train=False,download=True, transforme=pipeline)</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#加载数据</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train_loader = DataLoader(train_set, batch_size=BATCH_SIZE, shuffle=True)</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test_loader = DataLoader(train_set, batch_size=BATCH_SIZE, shuffle=True)</a:t>
            </a:r>
          </a:p>
        </p:txBody>
      </p:sp>
      <p:pic>
        <p:nvPicPr>
          <p:cNvPr id="7" name="图片 6"/>
          <p:cNvPicPr>
            <a:picLocks noChangeAspect="1"/>
          </p:cNvPicPr>
          <p:nvPr/>
        </p:nvPicPr>
        <p:blipFill>
          <a:blip r:embed="rId4"/>
          <a:stretch>
            <a:fillRect/>
          </a:stretch>
        </p:blipFill>
        <p:spPr>
          <a:xfrm>
            <a:off x="662940" y="3879850"/>
            <a:ext cx="3200400" cy="2667000"/>
          </a:xfrm>
          <a:prstGeom prst="rect">
            <a:avLst/>
          </a:prstGeom>
        </p:spPr>
      </p:pic>
      <p:graphicFrame>
        <p:nvGraphicFramePr>
          <p:cNvPr id="8" name="表格 7"/>
          <p:cNvGraphicFramePr/>
          <p:nvPr>
            <p:custDataLst>
              <p:tags r:id="rId1"/>
            </p:custDataLst>
          </p:nvPr>
        </p:nvGraphicFramePr>
        <p:xfrm>
          <a:off x="4372610" y="3757930"/>
          <a:ext cx="7425690" cy="2926080"/>
        </p:xfrm>
        <a:graphic>
          <a:graphicData uri="http://schemas.openxmlformats.org/drawingml/2006/table">
            <a:tbl>
              <a:tblPr firstRow="1" bandRow="1">
                <a:tableStyleId>{5C22544A-7EE6-4342-B048-85BDC9FD1C3A}</a:tableStyleId>
              </a:tblPr>
              <a:tblGrid>
                <a:gridCol w="2475230">
                  <a:extLst>
                    <a:ext uri="{9D8B030D-6E8A-4147-A177-3AD203B41FA5}">
                      <a16:colId xmlns:a16="http://schemas.microsoft.com/office/drawing/2014/main" val="20000"/>
                    </a:ext>
                  </a:extLst>
                </a:gridCol>
                <a:gridCol w="2475230">
                  <a:extLst>
                    <a:ext uri="{9D8B030D-6E8A-4147-A177-3AD203B41FA5}">
                      <a16:colId xmlns:a16="http://schemas.microsoft.com/office/drawing/2014/main" val="20001"/>
                    </a:ext>
                  </a:extLst>
                </a:gridCol>
                <a:gridCol w="2475230">
                  <a:extLst>
                    <a:ext uri="{9D8B030D-6E8A-4147-A177-3AD203B41FA5}">
                      <a16:colId xmlns:a16="http://schemas.microsoft.com/office/drawing/2014/main" val="20002"/>
                    </a:ext>
                  </a:extLst>
                </a:gridCol>
              </a:tblGrid>
              <a:tr h="347345">
                <a:tc>
                  <a:txBody>
                    <a:bodyPr/>
                    <a:lstStyle/>
                    <a:p>
                      <a:pPr>
                        <a:buNone/>
                      </a:pPr>
                      <a:r>
                        <a:rPr lang="zh-CN" altLang="en-US"/>
                        <a:t>文件名称</a:t>
                      </a:r>
                    </a:p>
                  </a:txBody>
                  <a:tcPr/>
                </a:tc>
                <a:tc>
                  <a:txBody>
                    <a:bodyPr/>
                    <a:lstStyle/>
                    <a:p>
                      <a:pPr>
                        <a:buNone/>
                      </a:pPr>
                      <a:r>
                        <a:rPr lang="zh-CN" altLang="en-US"/>
                        <a:t>大小</a:t>
                      </a:r>
                    </a:p>
                  </a:txBody>
                  <a:tcPr/>
                </a:tc>
                <a:tc>
                  <a:txBody>
                    <a:bodyPr/>
                    <a:lstStyle/>
                    <a:p>
                      <a:pPr>
                        <a:buNone/>
                      </a:pPr>
                      <a:r>
                        <a:rPr lang="zh-CN" altLang="en-US"/>
                        <a:t>内容</a:t>
                      </a:r>
                    </a:p>
                  </a:txBody>
                  <a:tcPr/>
                </a:tc>
                <a:extLst>
                  <a:ext uri="{0D108BD9-81ED-4DB2-BD59-A6C34878D82A}">
                    <a16:rowId xmlns:a16="http://schemas.microsoft.com/office/drawing/2014/main" val="10000"/>
                  </a:ext>
                </a:extLst>
              </a:tr>
              <a:tr h="640080">
                <a:tc>
                  <a:txBody>
                    <a:bodyPr/>
                    <a:lstStyle/>
                    <a:p>
                      <a:pPr>
                        <a:buNone/>
                      </a:pPr>
                      <a:r>
                        <a:rPr lang="zh-CN" altLang="en-US"/>
                        <a:t>train-</a:t>
                      </a:r>
                      <a:r>
                        <a:rPr lang="en-US" altLang="zh-CN"/>
                        <a:t>image</a:t>
                      </a:r>
                      <a:r>
                        <a:rPr lang="zh-CN" altLang="en-US"/>
                        <a:t>s-idx1-ubyte.gz</a:t>
                      </a:r>
                    </a:p>
                  </a:txBody>
                  <a:tcPr/>
                </a:tc>
                <a:tc>
                  <a:txBody>
                    <a:bodyPr/>
                    <a:lstStyle/>
                    <a:p>
                      <a:pPr>
                        <a:buNone/>
                      </a:pPr>
                      <a:r>
                        <a:rPr lang="zh-CN" altLang="en-US"/>
                        <a:t>9,681 kb</a:t>
                      </a:r>
                    </a:p>
                  </a:txBody>
                  <a:tcPr/>
                </a:tc>
                <a:tc>
                  <a:txBody>
                    <a:bodyPr/>
                    <a:lstStyle/>
                    <a:p>
                      <a:pPr>
                        <a:buNone/>
                      </a:pPr>
                      <a:r>
                        <a:rPr lang="zh-CN" altLang="en-US"/>
                        <a:t>55000张训练集，5000张验证集</a:t>
                      </a:r>
                    </a:p>
                  </a:txBody>
                  <a:tcPr/>
                </a:tc>
                <a:extLst>
                  <a:ext uri="{0D108BD9-81ED-4DB2-BD59-A6C34878D82A}">
                    <a16:rowId xmlns:a16="http://schemas.microsoft.com/office/drawing/2014/main" val="10001"/>
                  </a:ext>
                </a:extLst>
              </a:tr>
              <a:tr h="422910">
                <a:tc>
                  <a:txBody>
                    <a:bodyPr/>
                    <a:lstStyle/>
                    <a:p>
                      <a:pPr>
                        <a:buNone/>
                      </a:pPr>
                      <a:r>
                        <a:rPr lang="zh-CN" altLang="en-US"/>
                        <a:t>train-labels-idx1-ubyte.gz</a:t>
                      </a:r>
                    </a:p>
                  </a:txBody>
                  <a:tcPr/>
                </a:tc>
                <a:tc>
                  <a:txBody>
                    <a:bodyPr/>
                    <a:lstStyle/>
                    <a:p>
                      <a:pPr>
                        <a:buNone/>
                      </a:pPr>
                      <a:r>
                        <a:rPr lang="zh-CN" altLang="en-US"/>
                        <a:t>29 kb</a:t>
                      </a:r>
                    </a:p>
                  </a:txBody>
                  <a:tcPr/>
                </a:tc>
                <a:tc>
                  <a:txBody>
                    <a:bodyPr/>
                    <a:lstStyle/>
                    <a:p>
                      <a:pPr>
                        <a:buNone/>
                      </a:pPr>
                      <a:r>
                        <a:rPr lang="zh-CN" altLang="en-US"/>
                        <a:t>训练集图片对应的标签</a:t>
                      </a:r>
                    </a:p>
                  </a:txBody>
                  <a:tcPr/>
                </a:tc>
                <a:extLst>
                  <a:ext uri="{0D108BD9-81ED-4DB2-BD59-A6C34878D82A}">
                    <a16:rowId xmlns:a16="http://schemas.microsoft.com/office/drawing/2014/main" val="10002"/>
                  </a:ext>
                </a:extLst>
              </a:tr>
              <a:tr h="640080">
                <a:tc>
                  <a:txBody>
                    <a:bodyPr/>
                    <a:lstStyle/>
                    <a:p>
                      <a:pPr>
                        <a:buNone/>
                      </a:pPr>
                      <a:r>
                        <a:rPr lang="zh-CN" altLang="en-US"/>
                        <a:t>t10k-images-idx3-ubyte.gz</a:t>
                      </a:r>
                    </a:p>
                  </a:txBody>
                  <a:tcPr/>
                </a:tc>
                <a:tc>
                  <a:txBody>
                    <a:bodyPr/>
                    <a:lstStyle/>
                    <a:p>
                      <a:pPr>
                        <a:buNone/>
                      </a:pPr>
                      <a:r>
                        <a:rPr lang="zh-CN" altLang="en-US"/>
                        <a:t>1,611 kb</a:t>
                      </a:r>
                    </a:p>
                  </a:txBody>
                  <a:tcPr/>
                </a:tc>
                <a:tc>
                  <a:txBody>
                    <a:bodyPr/>
                    <a:lstStyle/>
                    <a:p>
                      <a:pPr>
                        <a:buNone/>
                      </a:pPr>
                      <a:r>
                        <a:rPr lang="zh-CN" altLang="en-US"/>
                        <a:t>10000张测试集</a:t>
                      </a:r>
                    </a:p>
                  </a:txBody>
                  <a:tcPr/>
                </a:tc>
                <a:extLst>
                  <a:ext uri="{0D108BD9-81ED-4DB2-BD59-A6C34878D82A}">
                    <a16:rowId xmlns:a16="http://schemas.microsoft.com/office/drawing/2014/main" val="10003"/>
                  </a:ext>
                </a:extLst>
              </a:tr>
              <a:tr h="422910">
                <a:tc>
                  <a:txBody>
                    <a:bodyPr/>
                    <a:lstStyle/>
                    <a:p>
                      <a:pPr>
                        <a:buNone/>
                      </a:pPr>
                      <a:r>
                        <a:rPr lang="zh-CN" altLang="en-US"/>
                        <a:t>t10k-labels-idx1-ubyte.gz</a:t>
                      </a:r>
                    </a:p>
                  </a:txBody>
                  <a:tcPr/>
                </a:tc>
                <a:tc>
                  <a:txBody>
                    <a:bodyPr/>
                    <a:lstStyle/>
                    <a:p>
                      <a:pPr>
                        <a:buNone/>
                      </a:pPr>
                      <a:r>
                        <a:rPr lang="zh-CN" altLang="en-US"/>
                        <a:t>5 kb</a:t>
                      </a:r>
                    </a:p>
                  </a:txBody>
                  <a:tcPr/>
                </a:tc>
                <a:tc>
                  <a:txBody>
                    <a:bodyPr/>
                    <a:lstStyle/>
                    <a:p>
                      <a:pPr>
                        <a:buNone/>
                      </a:pPr>
                      <a:r>
                        <a:rPr lang="zh-CN" altLang="en-US"/>
                        <a:t>测试集图片对应的标签</a:t>
                      </a:r>
                    </a:p>
                  </a:txBody>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矩形 3"/>
          <p:cNvSpPr/>
          <p:nvPr/>
        </p:nvSpPr>
        <p:spPr>
          <a:xfrm>
            <a:off x="265430" y="1101090"/>
            <a:ext cx="4676140" cy="47371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Attention+Data_Enhancement</a:t>
            </a: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结果</a:t>
            </a:r>
          </a:p>
        </p:txBody>
      </p:sp>
      <p:pic>
        <p:nvPicPr>
          <p:cNvPr id="10" name="图片 9"/>
          <p:cNvPicPr>
            <a:picLocks noChangeAspect="1"/>
          </p:cNvPicPr>
          <p:nvPr/>
        </p:nvPicPr>
        <p:blipFill>
          <a:blip r:embed="rId3"/>
          <a:stretch>
            <a:fillRect/>
          </a:stretch>
        </p:blipFill>
        <p:spPr>
          <a:xfrm>
            <a:off x="685800" y="1696085"/>
            <a:ext cx="6210300" cy="4276725"/>
          </a:xfrm>
          <a:prstGeom prst="rect">
            <a:avLst/>
          </a:prstGeom>
        </p:spPr>
      </p:pic>
      <p:pic>
        <p:nvPicPr>
          <p:cNvPr id="11" name="图片 10"/>
          <p:cNvPicPr>
            <a:picLocks noChangeAspect="1"/>
          </p:cNvPicPr>
          <p:nvPr/>
        </p:nvPicPr>
        <p:blipFill>
          <a:blip r:embed="rId4"/>
          <a:stretch>
            <a:fillRect/>
          </a:stretch>
        </p:blipFill>
        <p:spPr>
          <a:xfrm>
            <a:off x="6979285" y="1696085"/>
            <a:ext cx="4410075" cy="4124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矩形 3"/>
          <p:cNvSpPr/>
          <p:nvPr/>
        </p:nvSpPr>
        <p:spPr>
          <a:xfrm>
            <a:off x="265430" y="1101090"/>
            <a:ext cx="1936750" cy="47371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对比结果</a:t>
            </a:r>
          </a:p>
        </p:txBody>
      </p:sp>
      <p:graphicFrame>
        <p:nvGraphicFramePr>
          <p:cNvPr id="6" name="表格 5"/>
          <p:cNvGraphicFramePr/>
          <p:nvPr>
            <p:custDataLst>
              <p:tags r:id="rId1"/>
            </p:custDataLst>
          </p:nvPr>
        </p:nvGraphicFramePr>
        <p:xfrm>
          <a:off x="855980" y="2667000"/>
          <a:ext cx="10906125" cy="1620520"/>
        </p:xfrm>
        <a:graphic>
          <a:graphicData uri="http://schemas.openxmlformats.org/drawingml/2006/table">
            <a:tbl>
              <a:tblPr firstRow="1" bandRow="1">
                <a:tableStyleId>{5C22544A-7EE6-4342-B048-85BDC9FD1C3A}</a:tableStyleId>
              </a:tblPr>
              <a:tblGrid>
                <a:gridCol w="2181225">
                  <a:extLst>
                    <a:ext uri="{9D8B030D-6E8A-4147-A177-3AD203B41FA5}">
                      <a16:colId xmlns:a16="http://schemas.microsoft.com/office/drawing/2014/main" val="20000"/>
                    </a:ext>
                  </a:extLst>
                </a:gridCol>
                <a:gridCol w="2181225">
                  <a:extLst>
                    <a:ext uri="{9D8B030D-6E8A-4147-A177-3AD203B41FA5}">
                      <a16:colId xmlns:a16="http://schemas.microsoft.com/office/drawing/2014/main" val="20001"/>
                    </a:ext>
                  </a:extLst>
                </a:gridCol>
                <a:gridCol w="2181225">
                  <a:extLst>
                    <a:ext uri="{9D8B030D-6E8A-4147-A177-3AD203B41FA5}">
                      <a16:colId xmlns:a16="http://schemas.microsoft.com/office/drawing/2014/main" val="20002"/>
                    </a:ext>
                  </a:extLst>
                </a:gridCol>
                <a:gridCol w="2181225">
                  <a:extLst>
                    <a:ext uri="{9D8B030D-6E8A-4147-A177-3AD203B41FA5}">
                      <a16:colId xmlns:a16="http://schemas.microsoft.com/office/drawing/2014/main" val="20003"/>
                    </a:ext>
                  </a:extLst>
                </a:gridCol>
                <a:gridCol w="2181225">
                  <a:extLst>
                    <a:ext uri="{9D8B030D-6E8A-4147-A177-3AD203B41FA5}">
                      <a16:colId xmlns:a16="http://schemas.microsoft.com/office/drawing/2014/main" val="20004"/>
                    </a:ext>
                  </a:extLst>
                </a:gridCol>
              </a:tblGrid>
              <a:tr h="527050">
                <a:tc>
                  <a:txBody>
                    <a:bodyPr/>
                    <a:lstStyle/>
                    <a:p>
                      <a:pPr>
                        <a:buNone/>
                      </a:pPr>
                      <a:r>
                        <a:rPr lang="en-US" altLang="zh-CN"/>
                        <a:t>Technology</a:t>
                      </a:r>
                    </a:p>
                  </a:txBody>
                  <a:tcPr/>
                </a:tc>
                <a:tc>
                  <a:txBody>
                    <a:bodyPr/>
                    <a:lstStyle/>
                    <a:p>
                      <a:pPr>
                        <a:buNone/>
                      </a:pPr>
                      <a:r>
                        <a:rPr lang="en-US" altLang="zh-CN"/>
                        <a:t>CNN</a:t>
                      </a:r>
                    </a:p>
                  </a:txBody>
                  <a:tcPr/>
                </a:tc>
                <a:tc>
                  <a:txBody>
                    <a:bodyPr/>
                    <a:lstStyle/>
                    <a:p>
                      <a:pPr>
                        <a:buNone/>
                      </a:pPr>
                      <a:r>
                        <a:rPr lang="en-US" altLang="zh-CN"/>
                        <a:t>Data_Enhancement</a:t>
                      </a:r>
                    </a:p>
                  </a:txBody>
                  <a:tcPr/>
                </a:tc>
                <a:tc>
                  <a:txBody>
                    <a:bodyPr/>
                    <a:lstStyle/>
                    <a:p>
                      <a:pPr>
                        <a:buNone/>
                      </a:pPr>
                      <a:r>
                        <a:rPr lang="en-US" altLang="zh-CN"/>
                        <a:t>Attention</a:t>
                      </a:r>
                    </a:p>
                  </a:txBody>
                  <a:tcPr/>
                </a:tc>
                <a:tc>
                  <a:txBody>
                    <a:bodyPr/>
                    <a:lstStyle/>
                    <a:p>
                      <a:pPr>
                        <a:buNone/>
                      </a:pPr>
                      <a:r>
                        <a:rPr lang="en-US" altLang="zh-CN"/>
                        <a:t>Data_Enhancement+Attention</a:t>
                      </a:r>
                    </a:p>
                  </a:txBody>
                  <a:tcPr/>
                </a:tc>
                <a:extLst>
                  <a:ext uri="{0D108BD9-81ED-4DB2-BD59-A6C34878D82A}">
                    <a16:rowId xmlns:a16="http://schemas.microsoft.com/office/drawing/2014/main" val="10000"/>
                  </a:ext>
                </a:extLst>
              </a:tr>
              <a:tr h="490220">
                <a:tc>
                  <a:txBody>
                    <a:bodyPr/>
                    <a:lstStyle/>
                    <a:p>
                      <a:pPr>
                        <a:buNone/>
                      </a:pPr>
                      <a:r>
                        <a:rPr lang="en-US" altLang="zh-CN"/>
                        <a:t>test_accuary</a:t>
                      </a:r>
                    </a:p>
                  </a:txBody>
                  <a:tcPr/>
                </a:tc>
                <a:tc>
                  <a:txBody>
                    <a:bodyPr/>
                    <a:lstStyle/>
                    <a:p>
                      <a:pPr>
                        <a:buNone/>
                      </a:pPr>
                      <a:r>
                        <a:rPr lang="en-US" altLang="zh-CN"/>
                        <a:t>99.19%</a:t>
                      </a:r>
                    </a:p>
                  </a:txBody>
                  <a:tcPr/>
                </a:tc>
                <a:tc>
                  <a:txBody>
                    <a:bodyPr/>
                    <a:lstStyle/>
                    <a:p>
                      <a:pPr>
                        <a:buNone/>
                      </a:pPr>
                      <a:r>
                        <a:rPr lang="en-US" altLang="zh-CN"/>
                        <a:t>99.31%</a:t>
                      </a:r>
                    </a:p>
                  </a:txBody>
                  <a:tcPr/>
                </a:tc>
                <a:tc>
                  <a:txBody>
                    <a:bodyPr/>
                    <a:lstStyle/>
                    <a:p>
                      <a:pPr>
                        <a:buNone/>
                      </a:pPr>
                      <a:r>
                        <a:rPr lang="en-US" altLang="zh-CN"/>
                        <a:t>99.21%</a:t>
                      </a:r>
                    </a:p>
                  </a:txBody>
                  <a:tcPr/>
                </a:tc>
                <a:tc>
                  <a:txBody>
                    <a:bodyPr/>
                    <a:lstStyle/>
                    <a:p>
                      <a:pPr>
                        <a:buNone/>
                      </a:pPr>
                      <a:r>
                        <a:rPr lang="en-US" altLang="zh-CN"/>
                        <a:t>99.24%</a:t>
                      </a:r>
                    </a:p>
                  </a:txBody>
                  <a:tcPr/>
                </a:tc>
                <a:extLst>
                  <a:ext uri="{0D108BD9-81ED-4DB2-BD59-A6C34878D82A}">
                    <a16:rowId xmlns:a16="http://schemas.microsoft.com/office/drawing/2014/main" val="10001"/>
                  </a:ext>
                </a:extLst>
              </a:tr>
              <a:tr h="490220">
                <a:tc>
                  <a:txBody>
                    <a:bodyPr/>
                    <a:lstStyle/>
                    <a:p>
                      <a:pPr>
                        <a:buNone/>
                      </a:pPr>
                      <a:r>
                        <a:rPr lang="en-US" altLang="zh-CN"/>
                        <a:t>max_test_accuary</a:t>
                      </a:r>
                    </a:p>
                  </a:txBody>
                  <a:tcPr/>
                </a:tc>
                <a:tc>
                  <a:txBody>
                    <a:bodyPr/>
                    <a:lstStyle/>
                    <a:p>
                      <a:pPr>
                        <a:buNone/>
                      </a:pPr>
                      <a:r>
                        <a:rPr lang="en-US" altLang="zh-CN"/>
                        <a:t>99.31%</a:t>
                      </a:r>
                    </a:p>
                  </a:txBody>
                  <a:tcPr/>
                </a:tc>
                <a:tc>
                  <a:txBody>
                    <a:bodyPr/>
                    <a:lstStyle/>
                    <a:p>
                      <a:pPr>
                        <a:buNone/>
                      </a:pPr>
                      <a:r>
                        <a:rPr lang="en-US" altLang="zh-CN"/>
                        <a:t>99.31%</a:t>
                      </a:r>
                    </a:p>
                  </a:txBody>
                  <a:tcPr/>
                </a:tc>
                <a:tc>
                  <a:txBody>
                    <a:bodyPr/>
                    <a:lstStyle/>
                    <a:p>
                      <a:pPr>
                        <a:buNone/>
                      </a:pPr>
                      <a:r>
                        <a:rPr lang="en-US" altLang="zh-CN"/>
                        <a:t>99.21%</a:t>
                      </a:r>
                    </a:p>
                  </a:txBody>
                  <a:tcPr/>
                </a:tc>
                <a:tc>
                  <a:txBody>
                    <a:bodyPr/>
                    <a:lstStyle/>
                    <a:p>
                      <a:pPr>
                        <a:buNone/>
                      </a:pPr>
                      <a:r>
                        <a:rPr lang="en-US" altLang="zh-CN"/>
                        <a:t>99.46%</a:t>
                      </a:r>
                    </a:p>
                  </a:txBody>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5" name="图片 4"/>
          <p:cNvPicPr>
            <a:picLocks noChangeAspect="1"/>
          </p:cNvPicPr>
          <p:nvPr/>
        </p:nvPicPr>
        <p:blipFill>
          <a:blip r:embed="rId3"/>
          <a:stretch>
            <a:fillRect/>
          </a:stretch>
        </p:blipFill>
        <p:spPr>
          <a:xfrm>
            <a:off x="492125" y="1674495"/>
            <a:ext cx="5594985" cy="4265930"/>
          </a:xfrm>
          <a:prstGeom prst="rect">
            <a:avLst/>
          </a:prstGeom>
        </p:spPr>
      </p:pic>
      <p:sp>
        <p:nvSpPr>
          <p:cNvPr id="6" name="文本框 5"/>
          <p:cNvSpPr txBox="1"/>
          <p:nvPr/>
        </p:nvSpPr>
        <p:spPr>
          <a:xfrm>
            <a:off x="492125" y="935990"/>
            <a:ext cx="10713720" cy="588010"/>
          </a:xfrm>
          <a:prstGeom prst="rect">
            <a:avLst/>
          </a:prstGeom>
          <a:noFill/>
        </p:spPr>
        <p:txBody>
          <a:bodyPr wrap="square" rtlCol="0">
            <a:noAutofit/>
          </a:bodyPr>
          <a:lstStyle/>
          <a:p>
            <a:r>
              <a:rPr lang="en-US" altLang="zh-CN">
                <a:latin typeface="微软雅黑" panose="020B0503020204020204" charset="-122"/>
                <a:ea typeface="微软雅黑" panose="020B0503020204020204" charset="-122"/>
                <a:cs typeface="微软雅黑" panose="020B0503020204020204" charset="-122"/>
              </a:rPr>
              <a:t>Multi-head self-attention</a:t>
            </a:r>
            <a:r>
              <a:rPr lang="zh-CN" altLang="en-US">
                <a:latin typeface="微软雅黑" panose="020B0503020204020204" charset="-122"/>
                <a:ea typeface="微软雅黑" panose="020B0503020204020204" charset="-122"/>
                <a:cs typeface="微软雅黑" panose="020B0503020204020204" charset="-122"/>
              </a:rPr>
              <a:t>考虑多种相关性衡量方式，有多组的</a:t>
            </a:r>
            <a:r>
              <a:rPr lang="en-US" altLang="zh-CN">
                <a:latin typeface="微软雅黑" panose="020B0503020204020204" charset="-122"/>
                <a:ea typeface="微软雅黑" panose="020B0503020204020204" charset="-122"/>
                <a:cs typeface="微软雅黑" panose="020B0503020204020204" charset="-122"/>
              </a:rPr>
              <a:t>q,k,v</a:t>
            </a:r>
            <a:r>
              <a:rPr lang="zh-CN" altLang="en-US">
                <a:latin typeface="微软雅黑" panose="020B0503020204020204" charset="-122"/>
                <a:ea typeface="微软雅黑" panose="020B0503020204020204" charset="-122"/>
                <a:cs typeface="微软雅黑" panose="020B0503020204020204" charset="-122"/>
              </a:rPr>
              <a:t>值</a:t>
            </a:r>
            <a:endParaRPr lang="en-US" altLang="zh-CN">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4"/>
          <a:stretch>
            <a:fillRect/>
          </a:stretch>
        </p:blipFill>
        <p:spPr>
          <a:xfrm>
            <a:off x="6547485" y="1674495"/>
            <a:ext cx="5313680" cy="4073525"/>
          </a:xfrm>
          <a:prstGeom prst="rect">
            <a:avLst/>
          </a:prstGeom>
        </p:spPr>
      </p:pic>
      <p:pic>
        <p:nvPicPr>
          <p:cNvPr id="8" name="图片 7"/>
          <p:cNvPicPr>
            <a:picLocks noChangeAspect="1"/>
          </p:cNvPicPr>
          <p:nvPr/>
        </p:nvPicPr>
        <p:blipFill>
          <a:blip r:embed="rId5"/>
          <a:stretch>
            <a:fillRect/>
          </a:stretch>
        </p:blipFill>
        <p:spPr>
          <a:xfrm>
            <a:off x="8099425" y="5748020"/>
            <a:ext cx="2209800" cy="1000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a:blip r:embed="rId3"/>
          <a:stretch>
            <a:fillRect/>
          </a:stretch>
        </p:blipFill>
        <p:spPr>
          <a:xfrm>
            <a:off x="681990" y="1511300"/>
            <a:ext cx="6305550" cy="4686300"/>
          </a:xfrm>
          <a:prstGeom prst="rect">
            <a:avLst/>
          </a:prstGeom>
        </p:spPr>
      </p:pic>
      <p:sp>
        <p:nvSpPr>
          <p:cNvPr id="4" name="文本框 3"/>
          <p:cNvSpPr txBox="1"/>
          <p:nvPr/>
        </p:nvSpPr>
        <p:spPr>
          <a:xfrm>
            <a:off x="681990" y="893445"/>
            <a:ext cx="6151880" cy="45656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rPr>
              <a:t>位置编码，可以自己设定，也可以训练得到</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如</a:t>
            </a:r>
            <a:r>
              <a:rPr lang="en-US" altLang="zh-CN">
                <a:latin typeface="微软雅黑" panose="020B0503020204020204" charset="-122"/>
                <a:ea typeface="微软雅黑" panose="020B0503020204020204" charset="-122"/>
                <a:cs typeface="微软雅黑" panose="020B0503020204020204" charset="-122"/>
              </a:rPr>
              <a:t>bert)</a:t>
            </a:r>
          </a:p>
        </p:txBody>
      </p:sp>
      <p:pic>
        <p:nvPicPr>
          <p:cNvPr id="9" name="图片 8"/>
          <p:cNvPicPr/>
          <p:nvPr/>
        </p:nvPicPr>
        <p:blipFill>
          <a:blip r:embed="rId4"/>
          <a:srcRect r="28691" b="-2936"/>
        </p:blipFill>
        <p:spPr>
          <a:xfrm>
            <a:off x="6970395" y="3429000"/>
            <a:ext cx="4965700" cy="1910715"/>
          </a:xfrm>
          <a:prstGeom prst="rect">
            <a:avLst/>
          </a:prstGeom>
        </p:spPr>
      </p:pic>
      <p:pic>
        <p:nvPicPr>
          <p:cNvPr id="10" name="图片 9"/>
          <p:cNvPicPr/>
          <p:nvPr/>
        </p:nvPicPr>
        <p:blipFill>
          <a:blip r:embed="rId5"/>
        </p:blipFill>
        <p:spPr>
          <a:xfrm>
            <a:off x="7388225" y="1795145"/>
            <a:ext cx="4111625" cy="10623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558" y="19501"/>
            <a:ext cx="6594208" cy="683895"/>
          </a:xfrm>
          <a:prstGeom prst="rect">
            <a:avLst/>
          </a:prstGeom>
          <a:noFill/>
        </p:spPr>
        <p:txBody>
          <a:bodyPr wrap="square" lIns="68580" tIns="34291" rIns="68580" bIns="34291" rtlCol="0">
            <a:sp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3. Attention</a:t>
            </a:r>
          </a:p>
        </p:txBody>
      </p:sp>
      <p:cxnSp>
        <p:nvCxnSpPr>
          <p:cNvPr id="2" name="直接连接符 1"/>
          <p:cNvCxnSpPr/>
          <p:nvPr/>
        </p:nvCxnSpPr>
        <p:spPr>
          <a:xfrm>
            <a:off x="1524000" y="721083"/>
            <a:ext cx="6997430" cy="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 name="文本框 3"/>
          <p:cNvSpPr txBox="1"/>
          <p:nvPr/>
        </p:nvSpPr>
        <p:spPr>
          <a:xfrm>
            <a:off x="1337945" y="1113155"/>
            <a:ext cx="9387840" cy="600075"/>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rPr>
              <a:t>图像可以看作一系列向量（如图为</a:t>
            </a:r>
            <a:r>
              <a:rPr lang="en-US" altLang="zh-CN">
                <a:latin typeface="微软雅黑" panose="020B0503020204020204" charset="-122"/>
                <a:ea typeface="微软雅黑" panose="020B0503020204020204" charset="-122"/>
                <a:cs typeface="微软雅黑" panose="020B0503020204020204" charset="-122"/>
              </a:rPr>
              <a:t>50</a:t>
            </a:r>
            <a:r>
              <a:rPr lang="zh-CN" altLang="en-US">
                <a:latin typeface="微软雅黑" panose="020B0503020204020204" charset="-122"/>
                <a:ea typeface="微软雅黑" panose="020B0503020204020204" charset="-122"/>
                <a:cs typeface="微软雅黑" panose="020B0503020204020204" charset="-122"/>
              </a:rPr>
              <a:t>组</a:t>
            </a:r>
            <a:r>
              <a:rPr lang="en-US" altLang="zh-CN">
                <a:latin typeface="微软雅黑" panose="020B0503020204020204" charset="-122"/>
                <a:ea typeface="微软雅黑" panose="020B0503020204020204" charset="-122"/>
                <a:cs typeface="微软雅黑" panose="020B0503020204020204" charset="-122"/>
              </a:rPr>
              <a:t>3*1</a:t>
            </a:r>
            <a:r>
              <a:rPr lang="zh-CN" altLang="en-US">
                <a:latin typeface="微软雅黑" panose="020B0503020204020204" charset="-122"/>
                <a:ea typeface="微软雅黑" panose="020B0503020204020204" charset="-122"/>
                <a:cs typeface="微软雅黑" panose="020B0503020204020204" charset="-122"/>
              </a:rPr>
              <a:t>向量），作为</a:t>
            </a:r>
            <a:r>
              <a:rPr lang="en-US" altLang="zh-CN">
                <a:latin typeface="微软雅黑" panose="020B0503020204020204" charset="-122"/>
                <a:ea typeface="微软雅黑" panose="020B0503020204020204" charset="-122"/>
                <a:cs typeface="微软雅黑" panose="020B0503020204020204" charset="-122"/>
              </a:rPr>
              <a:t>self-attention</a:t>
            </a:r>
            <a:r>
              <a:rPr lang="zh-CN" altLang="en-US">
                <a:latin typeface="微软雅黑" panose="020B0503020204020204" charset="-122"/>
                <a:ea typeface="微软雅黑" panose="020B0503020204020204" charset="-122"/>
                <a:cs typeface="微软雅黑" panose="020B0503020204020204" charset="-122"/>
              </a:rPr>
              <a:t>的输入</a:t>
            </a:r>
          </a:p>
        </p:txBody>
      </p:sp>
      <p:pic>
        <p:nvPicPr>
          <p:cNvPr id="5" name="图片 4"/>
          <p:cNvPicPr>
            <a:picLocks noChangeAspect="1"/>
          </p:cNvPicPr>
          <p:nvPr/>
        </p:nvPicPr>
        <p:blipFill>
          <a:blip r:embed="rId3"/>
          <a:stretch>
            <a:fillRect/>
          </a:stretch>
        </p:blipFill>
        <p:spPr>
          <a:xfrm>
            <a:off x="2370455" y="1867535"/>
            <a:ext cx="7070090" cy="3979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375150" y="2711450"/>
            <a:ext cx="3441065" cy="890905"/>
          </a:xfrm>
          <a:prstGeom prst="rect">
            <a:avLst/>
          </a:prstGeom>
          <a:noFill/>
        </p:spPr>
        <p:txBody>
          <a:bodyPr vert="horz" wrap="square" rtlCol="0">
            <a:noAutofit/>
          </a:bodyPr>
          <a:lstStyle/>
          <a:p>
            <a:r>
              <a:rPr lang="en-US" sz="4800" b="1" spc="-225" dirty="0">
                <a:solidFill>
                  <a:srgbClr val="1B4367"/>
                </a:solidFill>
                <a:latin typeface="华文楷体" panose="02010600040101010101" pitchFamily="2" charset="-122"/>
                <a:ea typeface="华文楷体" panose="02010600040101010101" pitchFamily="2" charset="-122"/>
                <a:cs typeface="+mn-ea"/>
                <a:sym typeface="+mn-lt"/>
              </a:rPr>
              <a:t>4. </a:t>
            </a:r>
            <a:r>
              <a:rPr lang="zh-CN" altLang="en-US" sz="4800" b="1" spc="-225" dirty="0">
                <a:solidFill>
                  <a:srgbClr val="1B4367"/>
                </a:solidFill>
                <a:latin typeface="华文楷体" panose="02010600040101010101" pitchFamily="2" charset="-122"/>
                <a:ea typeface="华文楷体" panose="02010600040101010101" pitchFamily="2" charset="-122"/>
                <a:cs typeface="+mn-ea"/>
                <a:sym typeface="+mn-lt"/>
              </a:rPr>
              <a:t>图像标注</a:t>
            </a:r>
          </a:p>
        </p:txBody>
      </p:sp>
    </p:spTree>
  </p:cSld>
  <p:clrMapOvr>
    <a:masterClrMapping/>
  </p:clrMapOvr>
  <mc:AlternateContent xmlns:mc="http://schemas.openxmlformats.org/markup-compatibility/2006" xmlns:p14="http://schemas.microsoft.com/office/powerpoint/2010/main">
    <mc:Choice Requires="p14">
      <p:transition spd="slow" p14:dur="2000" advTm="3338"/>
    </mc:Choice>
    <mc:Fallback xmlns="">
      <p:transition spd="slow" advTm="3338"/>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4.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图像标注</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911860" y="1618615"/>
            <a:ext cx="10320020" cy="293116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87400" y="1354455"/>
            <a:ext cx="1369695" cy="46672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概述</a:t>
            </a:r>
          </a:p>
        </p:txBody>
      </p:sp>
      <p:sp>
        <p:nvSpPr>
          <p:cNvPr id="20" name="文本框 19"/>
          <p:cNvSpPr txBox="1"/>
          <p:nvPr/>
        </p:nvSpPr>
        <p:spPr>
          <a:xfrm>
            <a:off x="1236345" y="1821180"/>
            <a:ext cx="9873615" cy="2729230"/>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每个数据科学任务都需要数据。具体地说，是输入系统的干净易懂的数据。说到图像，计算机需要看到人类眼睛看到的东西。</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例如，人类有识别和分类物体的能力。同样，我们可以使用计算机视觉来解释它接收到的视觉数据。这就是图像标注的作用。</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图像标注在计算机视觉中起着至关重要的作用。图像标注的目标是为和任务相关的、特定于任务的标签。这可能包括基于文本的标签(类)，绘制在图像上的标签(即边框)，甚至是像素级的标签。</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50000"/>
              </a:lnSpc>
            </a:pP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3" name="矩形: 圆角 8"/>
          <p:cNvSpPr/>
          <p:nvPr/>
        </p:nvSpPr>
        <p:spPr>
          <a:xfrm>
            <a:off x="911860" y="5191125"/>
            <a:ext cx="10320020" cy="90678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787400" y="4926965"/>
            <a:ext cx="1369695" cy="34734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任务</a:t>
            </a:r>
          </a:p>
        </p:txBody>
      </p:sp>
      <p:sp>
        <p:nvSpPr>
          <p:cNvPr id="7" name="文本框 6"/>
          <p:cNvSpPr txBox="1"/>
          <p:nvPr/>
        </p:nvSpPr>
        <p:spPr>
          <a:xfrm>
            <a:off x="1236345" y="5393690"/>
            <a:ext cx="9873615" cy="606425"/>
          </a:xfrm>
          <a:prstGeom prst="rect">
            <a:avLst/>
          </a:prstGeom>
          <a:noFill/>
        </p:spPr>
        <p:txBody>
          <a:bodyPr wrap="square" rtlCol="0">
            <a:noAutofit/>
          </a:bodyPr>
          <a:lstStyle/>
          <a:p>
            <a:pPr indent="0" fontAlgn="auto">
              <a:lnSpc>
                <a:spcPct val="150000"/>
              </a:lnSpc>
            </a:pP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1524000" y="5394960"/>
            <a:ext cx="9585325" cy="132080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cs typeface="微软雅黑" panose="020B0503020204020204" charset="-122"/>
                <a:sym typeface="+mn-ea"/>
              </a:rPr>
              <a:t>五个需要进行标注的计算机视觉任务（物体检测、线/边缘检测、分割、姿态预测、图像分类）</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p:nvPr/>
        </p:nvPicPr>
        <p:blipFill>
          <a:blip r:embed="rId3"/>
        </p:blipFill>
        <p:spPr>
          <a:xfrm>
            <a:off x="8688070" y="2963545"/>
            <a:ext cx="2934970" cy="2247265"/>
          </a:xfrm>
          <a:prstGeom prst="rect">
            <a:avLst/>
          </a:prstGeom>
        </p:spPr>
      </p:pic>
      <p:pic>
        <p:nvPicPr>
          <p:cNvPr id="31" name="图片 30"/>
          <p:cNvPicPr/>
          <p:nvPr/>
        </p:nvPicPr>
        <p:blipFill>
          <a:blip r:embed="rId4"/>
        </p:blipFill>
        <p:spPr>
          <a:xfrm>
            <a:off x="4637405" y="3011170"/>
            <a:ext cx="3562985" cy="2193290"/>
          </a:xfrm>
          <a:prstGeom prst="rect">
            <a:avLst/>
          </a:prstGeom>
        </p:spPr>
      </p:pic>
      <p:pic>
        <p:nvPicPr>
          <p:cNvPr id="14" name="图片 13"/>
          <p:cNvPicPr/>
          <p:nvPr/>
        </p:nvPicPr>
        <p:blipFill>
          <a:blip r:embed="rId5"/>
        </p:blipFill>
        <p:spPr>
          <a:xfrm>
            <a:off x="786765" y="3014345"/>
            <a:ext cx="3362960" cy="2239010"/>
          </a:xfrm>
          <a:prstGeom prst="rect">
            <a:avLst/>
          </a:prstGeom>
        </p:spPr>
      </p:pic>
      <p:sp>
        <p:nvSpPr>
          <p:cNvPr id="17" name="矩形: 圆角 8"/>
          <p:cNvSpPr/>
          <p:nvPr/>
        </p:nvSpPr>
        <p:spPr>
          <a:xfrm>
            <a:off x="691515" y="5278755"/>
            <a:ext cx="3676015" cy="148209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4.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图像标注</a:t>
            </a:r>
            <a:r>
              <a:rPr lang="zh-CN" altLang="en-US" sz="2800" b="1" dirty="0">
                <a:solidFill>
                  <a:srgbClr val="1B4367"/>
                </a:solidFill>
                <a:latin typeface="华文楷体" panose="02010600040101010101" pitchFamily="2" charset="-122"/>
                <a:ea typeface="华文楷体" panose="02010600040101010101" pitchFamily="2" charset="-122"/>
                <a:cs typeface="+mn-ea"/>
                <a:sym typeface="+mn-lt"/>
              </a:rPr>
              <a:t>（目标检测）</a:t>
            </a:r>
          </a:p>
        </p:txBody>
      </p:sp>
      <p:cxnSp>
        <p:nvCxnSpPr>
          <p:cNvPr id="2" name="直接连接符 1"/>
          <p:cNvCxnSpPr/>
          <p:nvPr/>
        </p:nvCxnSpPr>
        <p:spPr>
          <a:xfrm flipV="1">
            <a:off x="1863725"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724535" y="1247140"/>
            <a:ext cx="3530600" cy="174879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91515" y="946785"/>
            <a:ext cx="1725930" cy="50292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 2D 包围框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890270" y="1449705"/>
            <a:ext cx="3364865" cy="1322705"/>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在被检测的物体周围绘制</a:t>
            </a:r>
            <a:r>
              <a:rPr lang="zh-CN" altLang="en-US" b="1">
                <a:latin typeface="微软雅黑" panose="020B0503020204020204" charset="-122"/>
                <a:ea typeface="微软雅黑" panose="020B0503020204020204" charset="-122"/>
                <a:cs typeface="微软雅黑" panose="020B0503020204020204" charset="-122"/>
                <a:sym typeface="+mn-ea"/>
              </a:rPr>
              <a:t>矩形框</a:t>
            </a:r>
            <a:r>
              <a:rPr lang="zh-CN" altLang="en-US">
                <a:latin typeface="微软雅黑" panose="020B0503020204020204" charset="-122"/>
                <a:ea typeface="微软雅黑" panose="020B0503020204020204" charset="-122"/>
                <a:cs typeface="微软雅黑" panose="020B0503020204020204" charset="-122"/>
                <a:sym typeface="+mn-ea"/>
              </a:rPr>
              <a:t>。它们用于定义对象在图像中的位置。边框可以由矩形左上角的x、y轴坐标和右下角的x、y轴坐标来确定。</a:t>
            </a:r>
          </a:p>
        </p:txBody>
      </p:sp>
      <p:sp>
        <p:nvSpPr>
          <p:cNvPr id="15" name="文本框 14"/>
          <p:cNvSpPr txBox="1"/>
          <p:nvPr/>
        </p:nvSpPr>
        <p:spPr>
          <a:xfrm>
            <a:off x="786765" y="5278120"/>
            <a:ext cx="3468370" cy="133096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标注起来快速和容易。</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不能提供重要的信息，如物体的方向。</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包括不属于物体一部分的背景像素。这可能会影响训练。</a:t>
            </a:r>
            <a:endParaRPr lang="zh-CN" altLang="en-US">
              <a:latin typeface="微软雅黑" panose="020B0503020204020204" charset="-122"/>
              <a:ea typeface="微软雅黑" panose="020B0503020204020204" charset="-122"/>
            </a:endParaRPr>
          </a:p>
          <a:p>
            <a:endParaRPr lang="zh-CN" altLang="en-US">
              <a:latin typeface="微软雅黑" panose="020B0503020204020204" charset="-122"/>
              <a:ea typeface="微软雅黑" panose="020B0503020204020204" charset="-122"/>
            </a:endParaRPr>
          </a:p>
        </p:txBody>
      </p:sp>
      <p:sp>
        <p:nvSpPr>
          <p:cNvPr id="18" name="矩形: 圆角 8"/>
          <p:cNvSpPr/>
          <p:nvPr/>
        </p:nvSpPr>
        <p:spPr>
          <a:xfrm>
            <a:off x="4637405" y="5278755"/>
            <a:ext cx="3676015" cy="148209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圆角 8"/>
          <p:cNvSpPr/>
          <p:nvPr/>
        </p:nvSpPr>
        <p:spPr>
          <a:xfrm>
            <a:off x="4670425" y="1247140"/>
            <a:ext cx="3530600" cy="174879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4637405" y="946785"/>
            <a:ext cx="1725930" cy="50292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 </a:t>
            </a: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3</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D 包围框</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2" name="文本框 21"/>
          <p:cNvSpPr txBox="1"/>
          <p:nvPr/>
        </p:nvSpPr>
        <p:spPr>
          <a:xfrm>
            <a:off x="4836160" y="1449705"/>
            <a:ext cx="3364865" cy="1322705"/>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可以显示目标的</a:t>
            </a:r>
            <a:r>
              <a:rPr lang="zh-CN" altLang="en-US" b="1">
                <a:latin typeface="微软雅黑" panose="020B0503020204020204" charset="-122"/>
                <a:ea typeface="微软雅黑" panose="020B0503020204020204" charset="-122"/>
                <a:sym typeface="+mn-ea"/>
              </a:rPr>
              <a:t>深度</a:t>
            </a:r>
            <a:r>
              <a:rPr lang="zh-CN" altLang="en-US">
                <a:latin typeface="微软雅黑" panose="020B0503020204020204" charset="-122"/>
                <a:ea typeface="微软雅黑" panose="020B0503020204020204" charset="-122"/>
                <a:sym typeface="+mn-ea"/>
              </a:rPr>
              <a:t>。这种标注是通过将二维图像平面上的边界框向后投影到三维长方体来实现的。它允许系统区分三维空间中的体积和位置等特征。</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24" name="文本框 23"/>
          <p:cNvSpPr txBox="1"/>
          <p:nvPr/>
        </p:nvSpPr>
        <p:spPr>
          <a:xfrm>
            <a:off x="4723765" y="5267960"/>
            <a:ext cx="3477260" cy="133096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解决了物体方向的问题。</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当物体被遮挡，这种标注可以影响包围框的维度，这可能会影响训练。</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包括背景像素，可能会影响训练。</a:t>
            </a:r>
            <a:endParaRPr lang="zh-CN" altLang="en-US">
              <a:latin typeface="微软雅黑" panose="020B0503020204020204" charset="-122"/>
              <a:ea typeface="微软雅黑" panose="020B0503020204020204" charset="-122"/>
            </a:endParaRPr>
          </a:p>
        </p:txBody>
      </p:sp>
      <p:sp>
        <p:nvSpPr>
          <p:cNvPr id="25" name="矩形: 圆角 8"/>
          <p:cNvSpPr/>
          <p:nvPr/>
        </p:nvSpPr>
        <p:spPr>
          <a:xfrm>
            <a:off x="8482965" y="5278755"/>
            <a:ext cx="3591560" cy="148209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8"/>
          <p:cNvSpPr/>
          <p:nvPr/>
        </p:nvSpPr>
        <p:spPr>
          <a:xfrm>
            <a:off x="8616315" y="1247140"/>
            <a:ext cx="3324860" cy="167830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8583295" y="946785"/>
            <a:ext cx="1445260" cy="50292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sym typeface="+mn-ea"/>
              </a:rPr>
              <a:t>多边形</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8" name="文本框 27"/>
          <p:cNvSpPr txBox="1"/>
          <p:nvPr/>
        </p:nvSpPr>
        <p:spPr>
          <a:xfrm>
            <a:off x="8709660" y="1505585"/>
            <a:ext cx="3364865" cy="1322705"/>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使用多边形标记形状不规则的物体。注释时只需标记物体的</a:t>
            </a:r>
            <a:r>
              <a:rPr lang="zh-CN" altLang="en-US" b="1">
                <a:latin typeface="微软雅黑" panose="020B0503020204020204" charset="-122"/>
                <a:ea typeface="微软雅黑" panose="020B0503020204020204" charset="-122"/>
                <a:sym typeface="+mn-ea"/>
              </a:rPr>
              <a:t>边缘</a:t>
            </a:r>
            <a:r>
              <a:rPr lang="zh-CN" altLang="en-US">
                <a:latin typeface="微软雅黑" panose="020B0503020204020204" charset="-122"/>
                <a:ea typeface="微软雅黑" panose="020B0503020204020204" charset="-122"/>
                <a:sym typeface="+mn-ea"/>
              </a:rPr>
              <a:t>，我们就能得到要检测的物体的完美轮廓。</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30" name="文本框 29"/>
          <p:cNvSpPr txBox="1"/>
          <p:nvPr/>
        </p:nvSpPr>
        <p:spPr>
          <a:xfrm>
            <a:off x="8557260" y="5278755"/>
            <a:ext cx="3468370" cy="133096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多边形标记的主要优点是它消除了背景像素，并捕获了物体的精确尺寸。</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非常耗时，如果物体的形状是复杂的，很难标注。</a:t>
            </a: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4.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图像标注</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850900" y="1188720"/>
            <a:ext cx="10198100" cy="76835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26440" y="879475"/>
            <a:ext cx="3502660" cy="4819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线/边缘检测（线和样条）</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1175385" y="1371600"/>
            <a:ext cx="8625205" cy="657225"/>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在划分边界时，线和样条是有用的。将</a:t>
            </a:r>
            <a:r>
              <a:rPr lang="zh-CN" altLang="en-US" b="1">
                <a:latin typeface="微软雅黑" panose="020B0503020204020204" charset="-122"/>
                <a:ea typeface="微软雅黑" panose="020B0503020204020204" charset="-122"/>
                <a:sym typeface="+mn-ea"/>
              </a:rPr>
              <a:t>区分</a:t>
            </a:r>
            <a:r>
              <a:rPr lang="zh-CN" altLang="en-US">
                <a:latin typeface="微软雅黑" panose="020B0503020204020204" charset="-122"/>
                <a:ea typeface="微软雅黑" panose="020B0503020204020204" charset="-122"/>
                <a:sym typeface="+mn-ea"/>
              </a:rPr>
              <a:t>一个区域和另一个区域的像素进行标注。</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3" name="矩形: 圆角 8"/>
          <p:cNvSpPr/>
          <p:nvPr/>
        </p:nvSpPr>
        <p:spPr>
          <a:xfrm>
            <a:off x="850900" y="2284730"/>
            <a:ext cx="10320020" cy="144081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726440" y="2056765"/>
            <a:ext cx="1369695" cy="34734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优缺点</a:t>
            </a:r>
          </a:p>
        </p:txBody>
      </p:sp>
      <p:sp>
        <p:nvSpPr>
          <p:cNvPr id="7" name="文本框 6"/>
          <p:cNvSpPr txBox="1"/>
          <p:nvPr/>
        </p:nvSpPr>
        <p:spPr>
          <a:xfrm>
            <a:off x="1175385" y="2404110"/>
            <a:ext cx="9873615" cy="606425"/>
          </a:xfrm>
          <a:prstGeom prst="rect">
            <a:avLst/>
          </a:prstGeom>
          <a:noFill/>
        </p:spPr>
        <p:txBody>
          <a:bodyPr wrap="square" rtlCol="0">
            <a:noAutofit/>
          </a:bodyPr>
          <a:lstStyle/>
          <a:p>
            <a:pPr indent="0" fontAlgn="auto">
              <a:lnSpc>
                <a:spcPct val="150000"/>
              </a:lnSpc>
            </a:pP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1463040" y="2405380"/>
            <a:ext cx="9585325" cy="1320800"/>
          </a:xfrm>
          <a:prstGeom prst="rect">
            <a:avLst/>
          </a:prstGeom>
          <a:noFill/>
        </p:spPr>
        <p:txBody>
          <a:bodyPr wrap="square" rtlCol="0">
            <a:noAutofit/>
          </a:bodyPr>
          <a:lstStyle/>
          <a:p>
            <a:r>
              <a:rPr lang="zh-CN" altLang="en-US">
                <a:latin typeface="微软雅黑" panose="020B0503020204020204" charset="-122"/>
                <a:ea typeface="微软雅黑" panose="020B0503020204020204" charset="-122"/>
                <a:sym typeface="+mn-ea"/>
              </a:rPr>
              <a:t>这种方法的优点是，连线上的像素不需要都是连续的。这样在检测有中断的线或部分遮挡的物体是非常有用的。</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手动标注图像中的线是非常累人和费时的，特别是图像中有很多的线的时候。</a:t>
            </a:r>
            <a:endParaRPr lang="zh-CN" altLang="en-US">
              <a:latin typeface="微软雅黑" panose="020B0503020204020204" charset="-122"/>
              <a:ea typeface="微软雅黑" panose="020B0503020204020204" charset="-122"/>
            </a:endParaRPr>
          </a:p>
          <a:p>
            <a:r>
              <a:rPr lang="zh-CN" altLang="en-US">
                <a:latin typeface="微软雅黑" panose="020B0503020204020204" charset="-122"/>
                <a:ea typeface="微软雅黑" panose="020B0503020204020204" charset="-122"/>
                <a:sym typeface="+mn-ea"/>
              </a:rPr>
              <a:t>当物体碰巧是对齐的时候，可能会给出误导的结果。</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5" name="图片 4"/>
          <p:cNvPicPr/>
          <p:nvPr/>
        </p:nvPicPr>
        <p:blipFill>
          <a:blip r:embed="rId3"/>
        </p:blipFill>
        <p:spPr>
          <a:xfrm>
            <a:off x="3312160" y="3818890"/>
            <a:ext cx="5022850" cy="3039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4.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图像标注</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871220" y="1188720"/>
            <a:ext cx="10360660" cy="161099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26440" y="879475"/>
            <a:ext cx="3502660" cy="48196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姿态预测 / 关键点识别</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1288415" y="1361440"/>
            <a:ext cx="9833610" cy="1336040"/>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在许多计算机视觉应用中，神经网络常常需要识别输入图像中重要的感兴趣的点。我们把这些点称为地标或</a:t>
            </a:r>
            <a:r>
              <a:rPr lang="zh-CN" altLang="en-US" b="1">
                <a:latin typeface="微软雅黑" panose="020B0503020204020204" charset="-122"/>
                <a:ea typeface="微软雅黑" panose="020B0503020204020204" charset="-122"/>
                <a:cs typeface="微软雅黑" panose="020B0503020204020204" charset="-122"/>
                <a:sym typeface="+mn-ea"/>
              </a:rPr>
              <a:t>关键点</a:t>
            </a:r>
            <a:r>
              <a:rPr lang="zh-CN" altLang="en-US">
                <a:latin typeface="微软雅黑" panose="020B0503020204020204" charset="-122"/>
                <a:ea typeface="微软雅黑" panose="020B0503020204020204" charset="-122"/>
                <a:cs typeface="微软雅黑" panose="020B0503020204020204" charset="-122"/>
                <a:sym typeface="+mn-ea"/>
              </a:rPr>
              <a:t>。在这种应用中，我们希望神经网络输出关键点的坐标(x, y)。例如在人脸图片上用点标注出眼角、鼻尖、嘴角等关键位置或者在人体图像上标出骨骼或穴位的位置等。</a:t>
            </a:r>
          </a:p>
          <a:p>
            <a:pPr indent="0" fontAlgn="auto">
              <a:lnSpc>
                <a:spcPct val="150000"/>
              </a:lnSpc>
            </a:pP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12" name="图片 11"/>
          <p:cNvPicPr/>
          <p:nvPr/>
        </p:nvPicPr>
        <p:blipFill>
          <a:blip r:embed="rId3"/>
        </p:blipFill>
        <p:spPr>
          <a:xfrm>
            <a:off x="2130425" y="2874010"/>
            <a:ext cx="7731125" cy="3983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63270" y="1318895"/>
            <a:ext cx="6678930" cy="5384165"/>
          </a:xfrm>
          <a:prstGeom prst="rect">
            <a:avLst/>
          </a:prstGeom>
          <a:noFill/>
          <a:ln w="38100" cap="flat" cmpd="sng" algn="ctr">
            <a:solidFill>
              <a:srgbClr val="1B4367"/>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21920" tIns="60960" rIns="121920" bIns="60960" numCol="1" spcCol="0" rtlCol="0" fromWordArt="0" anchor="ctr" anchorCtr="0" forceAA="0" compatLnSpc="1">
            <a:noAutofit/>
          </a:bodyPr>
          <a:lstStyle/>
          <a:p>
            <a:endParaRPr lang="zh-CN" altLang="en-US" sz="2490" dirty="0">
              <a:solidFill>
                <a:schemeClr val="tx1"/>
              </a:solidFill>
              <a:latin typeface="宋体" panose="02010600030101010101" pitchFamily="2" charset="-122"/>
              <a:ea typeface="宋体" panose="02010600030101010101" pitchFamily="2" charset="-122"/>
            </a:endParaRPr>
          </a:p>
        </p:txBody>
      </p:sp>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 name="矩形 5"/>
          <p:cNvSpPr/>
          <p:nvPr/>
        </p:nvSpPr>
        <p:spPr>
          <a:xfrm>
            <a:off x="243840" y="1024255"/>
            <a:ext cx="3187700" cy="54102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图片展示（方法一）</a:t>
            </a:r>
          </a:p>
        </p:txBody>
      </p:sp>
      <p:sp>
        <p:nvSpPr>
          <p:cNvPr id="20" name="文本框 19"/>
          <p:cNvSpPr txBox="1"/>
          <p:nvPr/>
        </p:nvSpPr>
        <p:spPr>
          <a:xfrm>
            <a:off x="980440" y="1565275"/>
            <a:ext cx="6609715" cy="499364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import matplotlib.pyplot as plt</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从训练加载器中获取一个批次的数据</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data_iter = iter(train_loader)</a:t>
            </a:r>
            <a:r>
              <a:rPr lang="en-US" altLang="zh-CN">
                <a:latin typeface="微软雅黑" panose="020B0503020204020204" charset="-122"/>
                <a:ea typeface="微软雅黑" panose="020B0503020204020204" charset="-122"/>
                <a:cs typeface="微软雅黑" panose="020B0503020204020204" charset="-122"/>
                <a:sym typeface="+mn-ea"/>
              </a:rPr>
              <a:t> </a:t>
            </a:r>
            <a:endParaRPr lang="en-US" altLang="zh-CN">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images, labels = next(data_iter)</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选择一个图像和标签进行展示</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image = images[0]</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label = labels[0]</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图像需要做一下转换，因为它当前是归一化和标准化过的</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image = image.squeeze()  # 去掉批次维度</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image = image * 0.3081 + 0.1307  # 反标准化</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 绘图显示图像</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plt.imshow(image.numpy(), cmap='gray')</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plt.title(f'Label: {label}')</a:t>
            </a:r>
            <a:endParaRPr lang="zh-CN" altLang="en-US">
              <a:latin typeface="微软雅黑" panose="020B0503020204020204" charset="-122"/>
              <a:ea typeface="微软雅黑" panose="020B0503020204020204" charset="-122"/>
              <a:cs typeface="微软雅黑" panose="020B0503020204020204" charset="-122"/>
            </a:endParaRPr>
          </a:p>
          <a:p>
            <a:pPr indent="0" fontAlgn="auto">
              <a:lnSpc>
                <a:spcPct val="100000"/>
              </a:lnSpc>
            </a:pPr>
            <a:r>
              <a:rPr lang="zh-CN" altLang="en-US">
                <a:latin typeface="微软雅黑" panose="020B0503020204020204" charset="-122"/>
                <a:ea typeface="微软雅黑" panose="020B0503020204020204" charset="-122"/>
                <a:cs typeface="微软雅黑" panose="020B0503020204020204" charset="-122"/>
                <a:sym typeface="+mn-ea"/>
              </a:rPr>
              <a:t>plt.show()</a:t>
            </a:r>
          </a:p>
        </p:txBody>
      </p:sp>
      <p:pic>
        <p:nvPicPr>
          <p:cNvPr id="7" name="图片 6"/>
          <p:cNvPicPr>
            <a:picLocks noChangeAspect="1"/>
          </p:cNvPicPr>
          <p:nvPr/>
        </p:nvPicPr>
        <p:blipFill>
          <a:blip r:embed="rId3"/>
          <a:stretch>
            <a:fillRect/>
          </a:stretch>
        </p:blipFill>
        <p:spPr>
          <a:xfrm>
            <a:off x="5378450" y="1565275"/>
            <a:ext cx="1894840" cy="1898650"/>
          </a:xfrm>
          <a:prstGeom prst="rect">
            <a:avLst/>
          </a:prstGeom>
        </p:spPr>
      </p:pic>
      <p:sp>
        <p:nvSpPr>
          <p:cNvPr id="4" name="矩形: 圆角 8"/>
          <p:cNvSpPr/>
          <p:nvPr/>
        </p:nvSpPr>
        <p:spPr>
          <a:xfrm>
            <a:off x="7774940" y="1318895"/>
            <a:ext cx="4064000" cy="524065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7962900" y="1565275"/>
            <a:ext cx="3541395" cy="507746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1</a:t>
            </a:r>
            <a:r>
              <a:rPr lang="zh-CN" altLang="en-US">
                <a:latin typeface="微软雅黑" panose="020B0503020204020204" charset="-122"/>
                <a:ea typeface="微软雅黑" panose="020B0503020204020204" charset="-122"/>
                <a:cs typeface="微软雅黑" panose="020B0503020204020204" charset="-122"/>
                <a:sym typeface="+mn-ea"/>
              </a:rPr>
              <a:t>）使用 iter() 函数将DataLoader 转换为一个迭代器。</a:t>
            </a:r>
          </a:p>
          <a:p>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2</a:t>
            </a:r>
            <a:r>
              <a:rPr lang="zh-CN" altLang="en-US">
                <a:latin typeface="微软雅黑" panose="020B0503020204020204" charset="-122"/>
                <a:ea typeface="微软雅黑" panose="020B0503020204020204" charset="-122"/>
                <a:cs typeface="微软雅黑" panose="020B0503020204020204" charset="-122"/>
                <a:sym typeface="+mn-ea"/>
              </a:rPr>
              <a:t>）使用 next() 函数，可以从 data_iter 迭代器中获取下一批数据。这一调用会返回两个元素：images 和 labels。</a:t>
            </a:r>
          </a:p>
          <a:p>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images 是一个张量，包含了批次中的所有图像。每个图像被转换为了一个张量。并根据 DataLoader 中定义的 transforms（如 ToTensor 和 Normalize）进行了预处理。</a:t>
            </a:r>
            <a:endParaRPr lang="zh-CN" altLang="en-US">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endParaRPr lang="zh-CN" altLang="en-US">
              <a:latin typeface="微软雅黑" panose="020B0503020204020204" charset="-122"/>
              <a:ea typeface="微软雅黑" panose="020B0503020204020204" charset="-122"/>
              <a:cs typeface="微软雅黑" panose="020B0503020204020204" charset="-122"/>
              <a:sym typeface="+mn-ea"/>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labels 是一个与 images 批次中每张图像相对应的标签张量。</a:t>
            </a:r>
            <a:endParaRPr lang="zh-CN" altLang="en-US">
              <a:latin typeface="微软雅黑" panose="020B0503020204020204" charset="-122"/>
              <a:ea typeface="微软雅黑" panose="020B0503020204020204" charset="-122"/>
              <a:cs typeface="微软雅黑" panose="020B0503020204020204" charset="-122"/>
            </a:endParaRPr>
          </a:p>
          <a:p>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4.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图像标注</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648970" y="1191260"/>
            <a:ext cx="10796905" cy="56515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484505" y="892175"/>
            <a:ext cx="1058545" cy="47180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2400">
                <a:solidFill>
                  <a:schemeClr val="tx1"/>
                </a:solidFill>
                <a:latin typeface="微软雅黑" panose="020B0503020204020204" charset="-122"/>
                <a:ea typeface="微软雅黑" panose="020B0503020204020204" charset="-122"/>
                <a:cs typeface="微软雅黑" panose="020B0503020204020204" charset="-122"/>
                <a:sym typeface="+mn-ea"/>
              </a:rPr>
              <a:t>分割</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902970" y="1292860"/>
            <a:ext cx="10542905" cy="91059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图像分割是将一幅图像分割为多个部分的过程。图像分割通常用于在像素级定位图像中的</a:t>
            </a:r>
            <a:r>
              <a:rPr lang="zh-CN" altLang="en-US" b="1">
                <a:latin typeface="微软雅黑" panose="020B0503020204020204" charset="-122"/>
                <a:ea typeface="微软雅黑" panose="020B0503020204020204" charset="-122"/>
                <a:sym typeface="+mn-ea"/>
              </a:rPr>
              <a:t>物体和边界</a:t>
            </a:r>
            <a:r>
              <a:rPr lang="zh-CN" altLang="en-US">
                <a:latin typeface="微软雅黑" panose="020B0503020204020204" charset="-122"/>
                <a:ea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3" name="矩形: 圆角 8"/>
          <p:cNvSpPr/>
          <p:nvPr/>
        </p:nvSpPr>
        <p:spPr>
          <a:xfrm>
            <a:off x="648970" y="2294890"/>
            <a:ext cx="5856605" cy="123253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485140" y="1911350"/>
            <a:ext cx="1725930" cy="50292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语义分割</a:t>
            </a:r>
          </a:p>
        </p:txBody>
      </p:sp>
      <p:sp>
        <p:nvSpPr>
          <p:cNvPr id="5" name="文本框 4"/>
          <p:cNvSpPr txBox="1"/>
          <p:nvPr/>
        </p:nvSpPr>
        <p:spPr>
          <a:xfrm>
            <a:off x="814705" y="2460625"/>
            <a:ext cx="5822950" cy="109601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语义分割是一项机器学习任务，它需要像素级标注，其中图像中的每个像素都被分配给</a:t>
            </a:r>
            <a:r>
              <a:rPr lang="zh-CN" altLang="en-US">
                <a:highlight>
                  <a:srgbClr val="FFFF00"/>
                </a:highlight>
                <a:latin typeface="微软雅黑" panose="020B0503020204020204" charset="-122"/>
                <a:ea typeface="微软雅黑" panose="020B0503020204020204" charset="-122"/>
                <a:sym typeface="+mn-ea"/>
              </a:rPr>
              <a:t>一个类</a:t>
            </a:r>
            <a:r>
              <a:rPr lang="zh-CN" altLang="en-US">
                <a:latin typeface="微软雅黑" panose="020B0503020204020204" charset="-122"/>
                <a:ea typeface="微软雅黑" panose="020B0503020204020204" charset="-122"/>
                <a:sym typeface="+mn-ea"/>
              </a:rPr>
              <a:t>。每个像素都带有语义意义。这主要用于环境背景非常重要的情况。</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7" name="矩形: 圆角 8"/>
          <p:cNvSpPr/>
          <p:nvPr/>
        </p:nvSpPr>
        <p:spPr>
          <a:xfrm>
            <a:off x="648970" y="4063365"/>
            <a:ext cx="5889625" cy="112903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82930" y="3725545"/>
            <a:ext cx="1725930" cy="50292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实例分割</a:t>
            </a:r>
          </a:p>
        </p:txBody>
      </p:sp>
      <p:sp>
        <p:nvSpPr>
          <p:cNvPr id="10" name="文本框 9"/>
          <p:cNvSpPr txBox="1"/>
          <p:nvPr/>
        </p:nvSpPr>
        <p:spPr>
          <a:xfrm>
            <a:off x="814705" y="4194810"/>
            <a:ext cx="5074285" cy="93599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实例分割是图像分割的一种子类型，它在像素级别上标识图像中每个物体的</a:t>
            </a:r>
            <a:r>
              <a:rPr lang="zh-CN" altLang="en-US">
                <a:highlight>
                  <a:srgbClr val="FFFF00"/>
                </a:highlight>
                <a:latin typeface="微软雅黑" panose="020B0503020204020204" charset="-122"/>
                <a:ea typeface="微软雅黑" panose="020B0503020204020204" charset="-122"/>
                <a:sym typeface="+mn-ea"/>
              </a:rPr>
              <a:t>每个实例</a:t>
            </a:r>
            <a:r>
              <a:rPr lang="zh-CN" altLang="en-US">
                <a:latin typeface="微软雅黑" panose="020B0503020204020204" charset="-122"/>
                <a:ea typeface="微软雅黑" panose="020B0503020204020204" charset="-122"/>
                <a:sym typeface="+mn-ea"/>
              </a:rPr>
              <a:t>。实例分割和语义分割是图像分割的两种粒度级别之一。</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11" name="矩形: 圆角 8"/>
          <p:cNvSpPr/>
          <p:nvPr/>
        </p:nvSpPr>
        <p:spPr>
          <a:xfrm>
            <a:off x="648970" y="5658485"/>
            <a:ext cx="5923280" cy="89535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615950" y="5358130"/>
            <a:ext cx="1725930" cy="502920"/>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全景分割</a:t>
            </a:r>
          </a:p>
        </p:txBody>
      </p:sp>
      <p:sp>
        <p:nvSpPr>
          <p:cNvPr id="14" name="文本框 13"/>
          <p:cNvSpPr txBox="1"/>
          <p:nvPr/>
        </p:nvSpPr>
        <p:spPr>
          <a:xfrm>
            <a:off x="814705" y="5823585"/>
            <a:ext cx="5619750" cy="730250"/>
          </a:xfrm>
          <a:prstGeom prst="rect">
            <a:avLst/>
          </a:prstGeom>
          <a:noFill/>
        </p:spPr>
        <p:txBody>
          <a:bodyPr wrap="square" rtlCol="0">
            <a:noAutofit/>
          </a:bodyPr>
          <a:lstStyle/>
          <a:p>
            <a:pPr indent="0" fontAlgn="auto">
              <a:lnSpc>
                <a:spcPct val="100000"/>
              </a:lnSpc>
            </a:pPr>
            <a:r>
              <a:rPr lang="zh-CN" altLang="en-US">
                <a:latin typeface="微软雅黑" panose="020B0503020204020204" charset="-122"/>
                <a:ea typeface="微软雅黑" panose="020B0503020204020204" charset="-122"/>
                <a:sym typeface="+mn-ea"/>
              </a:rPr>
              <a:t>全景分割结合了语义分割和实例分割，所有像素都被分配一个类标签，所有目标实例都被唯一地分割。</a:t>
            </a: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17" name="图片 16"/>
          <p:cNvPicPr/>
          <p:nvPr/>
        </p:nvPicPr>
        <p:blipFill>
          <a:blip r:embed="rId3"/>
        </p:blipFill>
        <p:spPr>
          <a:xfrm>
            <a:off x="6718935" y="2308225"/>
            <a:ext cx="5313045" cy="40995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4.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图像标注</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871220" y="1188720"/>
            <a:ext cx="10360660" cy="161099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26440" y="909955"/>
            <a:ext cx="1725295" cy="45148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图像分类</a:t>
            </a:r>
          </a:p>
        </p:txBody>
      </p:sp>
      <p:sp>
        <p:nvSpPr>
          <p:cNvPr id="20" name="文本框 19"/>
          <p:cNvSpPr txBox="1"/>
          <p:nvPr/>
        </p:nvSpPr>
        <p:spPr>
          <a:xfrm>
            <a:off x="1288415" y="1361440"/>
            <a:ext cx="9833610" cy="1336040"/>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图像分类不同于目标检测。目标检测的目的是识别和定位目标，而图像分类的目的是识别和识别特定的</a:t>
            </a:r>
            <a:r>
              <a:rPr lang="zh-CN" altLang="en-US" b="1">
                <a:latin typeface="微软雅黑" panose="020B0503020204020204" charset="-122"/>
                <a:ea typeface="微软雅黑" panose="020B0503020204020204" charset="-122"/>
                <a:cs typeface="微软雅黑" panose="020B0503020204020204" charset="-122"/>
                <a:sym typeface="+mn-ea"/>
              </a:rPr>
              <a:t>目标类</a:t>
            </a:r>
            <a:r>
              <a:rPr lang="zh-CN" altLang="en-US">
                <a:latin typeface="微软雅黑" panose="020B0503020204020204" charset="-122"/>
                <a:ea typeface="微软雅黑" panose="020B0503020204020204" charset="-122"/>
                <a:cs typeface="微软雅黑" panose="020B0503020204020204" charset="-122"/>
                <a:sym typeface="+mn-ea"/>
              </a:rPr>
              <a:t>。这个用例的一个常见示例是对猫和狗的图片进行分类。标注者必须为一只狗的图像分配一个类标签“dog”，对猫的图像分配类标签“cat”。</a:t>
            </a:r>
          </a:p>
        </p:txBody>
      </p:sp>
      <p:pic>
        <p:nvPicPr>
          <p:cNvPr id="4" name="图片 3"/>
          <p:cNvPicPr/>
          <p:nvPr/>
        </p:nvPicPr>
        <p:blipFill>
          <a:blip r:embed="rId3"/>
        </p:blipFill>
        <p:spPr>
          <a:xfrm>
            <a:off x="2307590" y="3034665"/>
            <a:ext cx="7487920" cy="3685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4.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图像标注</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nvSpPr>
        <p:spPr>
          <a:xfrm>
            <a:off x="576580" y="1412240"/>
            <a:ext cx="3562985" cy="237363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431800" y="1133475"/>
            <a:ext cx="1725295" cy="45148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OCR</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转写</a:t>
            </a:r>
          </a:p>
        </p:txBody>
      </p:sp>
      <p:sp>
        <p:nvSpPr>
          <p:cNvPr id="20" name="文本框 19"/>
          <p:cNvSpPr txBox="1"/>
          <p:nvPr/>
        </p:nvSpPr>
        <p:spPr>
          <a:xfrm>
            <a:off x="800735" y="1584960"/>
            <a:ext cx="3188970" cy="1113155"/>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对图像中的</a:t>
            </a:r>
            <a:r>
              <a:rPr lang="zh-CN" altLang="en-US" b="1">
                <a:latin typeface="微软雅黑" panose="020B0503020204020204" charset="-122"/>
                <a:ea typeface="微软雅黑" panose="020B0503020204020204" charset="-122"/>
                <a:cs typeface="微软雅黑" panose="020B0503020204020204" charset="-122"/>
                <a:sym typeface="+mn-ea"/>
              </a:rPr>
              <a:t>文字内容</a:t>
            </a:r>
            <a:r>
              <a:rPr lang="zh-CN" altLang="en-US">
                <a:latin typeface="微软雅黑" panose="020B0503020204020204" charset="-122"/>
                <a:ea typeface="微软雅黑" panose="020B0503020204020204" charset="-122"/>
                <a:cs typeface="微软雅黑" panose="020B0503020204020204" charset="-122"/>
                <a:sym typeface="+mn-ea"/>
              </a:rPr>
              <a:t>进行标记与转写，帮助训练和完善图片与文本识别模型。</a:t>
            </a:r>
          </a:p>
        </p:txBody>
      </p:sp>
      <p:pic>
        <p:nvPicPr>
          <p:cNvPr id="10" name="图片 9"/>
          <p:cNvPicPr>
            <a:picLocks noChangeAspect="1"/>
          </p:cNvPicPr>
          <p:nvPr/>
        </p:nvPicPr>
        <p:blipFill>
          <a:blip r:embed="rId3"/>
          <a:stretch>
            <a:fillRect/>
          </a:stretch>
        </p:blipFill>
        <p:spPr>
          <a:xfrm>
            <a:off x="576580" y="4171950"/>
            <a:ext cx="3705225" cy="2112010"/>
          </a:xfrm>
          <a:prstGeom prst="rect">
            <a:avLst/>
          </a:prstGeom>
        </p:spPr>
      </p:pic>
      <p:sp>
        <p:nvSpPr>
          <p:cNvPr id="17" name="矩形: 圆角 8"/>
          <p:cNvSpPr/>
          <p:nvPr/>
        </p:nvSpPr>
        <p:spPr>
          <a:xfrm>
            <a:off x="4530725" y="1412240"/>
            <a:ext cx="3517900" cy="237363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4401185" y="1133475"/>
            <a:ext cx="1725295" cy="45148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微软雅黑" panose="020B0503020204020204" charset="-122"/>
                <a:ea typeface="微软雅黑" panose="020B0503020204020204" charset="-122"/>
                <a:sym typeface="+mn-ea"/>
              </a:rPr>
              <a:t>目标追踪</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9" name="文本框 18"/>
          <p:cNvSpPr txBox="1"/>
          <p:nvPr/>
        </p:nvSpPr>
        <p:spPr>
          <a:xfrm>
            <a:off x="4658360" y="1584960"/>
            <a:ext cx="3390265" cy="2200275"/>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在动态的图像中，进行抽帧标注，在每一帧图片中将目标物体标注出来，进而描述它们的</a:t>
            </a:r>
            <a:r>
              <a:rPr lang="zh-CN" altLang="en-US" b="1">
                <a:latin typeface="微软雅黑" panose="020B0503020204020204" charset="-122"/>
                <a:ea typeface="微软雅黑" panose="020B0503020204020204" charset="-122"/>
                <a:sym typeface="+mn-ea"/>
              </a:rPr>
              <a:t>运动轨迹</a:t>
            </a:r>
            <a:r>
              <a:rPr lang="zh-CN" altLang="en-US">
                <a:latin typeface="微软雅黑" panose="020B0503020204020204" charset="-122"/>
                <a:ea typeface="微软雅黑" panose="020B0503020204020204" charset="-122"/>
                <a:sym typeface="+mn-ea"/>
              </a:rPr>
              <a:t>。常应用于训练自动驾驶模型以及视频识别模型。</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22" name="矩形: 圆角 8"/>
          <p:cNvSpPr/>
          <p:nvPr/>
        </p:nvSpPr>
        <p:spPr>
          <a:xfrm>
            <a:off x="8500110" y="1412240"/>
            <a:ext cx="3517900" cy="2373630"/>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8370570" y="1133475"/>
            <a:ext cx="1725295" cy="45148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3D</a:t>
            </a:r>
            <a:r>
              <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rPr>
              <a:t>云标注</a:t>
            </a:r>
          </a:p>
        </p:txBody>
      </p:sp>
      <p:sp>
        <p:nvSpPr>
          <p:cNvPr id="24" name="文本框 23"/>
          <p:cNvSpPr txBox="1"/>
          <p:nvPr/>
        </p:nvSpPr>
        <p:spPr>
          <a:xfrm>
            <a:off x="8739505" y="1584960"/>
            <a:ext cx="3188970" cy="1113155"/>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sym typeface="+mn-ea"/>
              </a:rPr>
              <a:t>从激光雷达采集的点云图中找出目标对象，并以立方体框的形式标注出来，其中包括车辆、行人、广告标志和树木等。</a:t>
            </a: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27" name="图片 26"/>
          <p:cNvPicPr>
            <a:picLocks noChangeAspect="1"/>
          </p:cNvPicPr>
          <p:nvPr/>
        </p:nvPicPr>
        <p:blipFill>
          <a:blip r:embed="rId4"/>
          <a:stretch>
            <a:fillRect/>
          </a:stretch>
        </p:blipFill>
        <p:spPr>
          <a:xfrm>
            <a:off x="4545965" y="4171950"/>
            <a:ext cx="3773805" cy="2112010"/>
          </a:xfrm>
          <a:prstGeom prst="rect">
            <a:avLst/>
          </a:prstGeom>
        </p:spPr>
      </p:pic>
      <p:pic>
        <p:nvPicPr>
          <p:cNvPr id="29" name="图片 28"/>
          <p:cNvPicPr/>
          <p:nvPr/>
        </p:nvPicPr>
        <p:blipFill>
          <a:blip r:embed="rId5"/>
        </p:blipFill>
        <p:spPr>
          <a:xfrm>
            <a:off x="8515985" y="4171950"/>
            <a:ext cx="3440430" cy="21120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4.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图像标注</a:t>
            </a:r>
            <a:r>
              <a:rPr lang="zh-CN" altLang="en-US" sz="2800" b="1" dirty="0">
                <a:solidFill>
                  <a:srgbClr val="1B4367"/>
                </a:solidFill>
                <a:latin typeface="华文楷体" panose="02010600040101010101" pitchFamily="2" charset="-122"/>
                <a:ea typeface="华文楷体" panose="02010600040101010101" pitchFamily="2" charset="-122"/>
                <a:cs typeface="+mn-ea"/>
                <a:sym typeface="+mn-lt"/>
              </a:rPr>
              <a:t>（常用图像标注工具）</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9" name="矩形: 圆角 8"/>
          <p:cNvSpPr/>
          <p:nvPr>
            <p:custDataLst>
              <p:tags r:id="rId1"/>
            </p:custDataLst>
          </p:nvPr>
        </p:nvSpPr>
        <p:spPr>
          <a:xfrm>
            <a:off x="576580" y="1412240"/>
            <a:ext cx="4639945" cy="123253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custDataLst>
              <p:tags r:id="rId2"/>
            </p:custDataLst>
          </p:nvPr>
        </p:nvSpPr>
        <p:spPr>
          <a:xfrm>
            <a:off x="431800" y="1133475"/>
            <a:ext cx="1725295" cy="45148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Labelme</a:t>
            </a:r>
          </a:p>
        </p:txBody>
      </p:sp>
      <p:sp>
        <p:nvSpPr>
          <p:cNvPr id="20" name="文本框 19"/>
          <p:cNvSpPr txBox="1"/>
          <p:nvPr>
            <p:custDataLst>
              <p:tags r:id="rId3"/>
            </p:custDataLst>
          </p:nvPr>
        </p:nvSpPr>
        <p:spPr>
          <a:xfrm>
            <a:off x="800735" y="1584960"/>
            <a:ext cx="4336415" cy="1453515"/>
          </a:xfrm>
          <a:prstGeom prst="rect">
            <a:avLst/>
          </a:prstGeom>
          <a:noFill/>
        </p:spPr>
        <p:txBody>
          <a:bodyPr wrap="square" rtlCol="0">
            <a:noAutofit/>
          </a:bodyPr>
          <a:lstStyle/>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sym typeface="+mn-ea"/>
                <a:hlinkClick r:id="rId9" action="ppaction://hlinkfile"/>
              </a:rPr>
              <a:t>https://github.com/wkentaro/labelme</a:t>
            </a:r>
            <a:endParaRPr lang="en-US" altLang="zh-CN">
              <a:latin typeface="微软雅黑" panose="020B0503020204020204" charset="-122"/>
              <a:ea typeface="微软雅黑" panose="020B0503020204020204" charset="-122"/>
              <a:cs typeface="微软雅黑" panose="020B0503020204020204" charset="-122"/>
            </a:endParaRPr>
          </a:p>
          <a:p>
            <a:pPr indent="0" fontAlgn="auto">
              <a:lnSpc>
                <a:spcPct val="150000"/>
              </a:lnSpc>
            </a:pPr>
            <a:r>
              <a:rPr lang="en-US" altLang="zh-CN">
                <a:latin typeface="微软雅黑" panose="020B0503020204020204" charset="-122"/>
                <a:ea typeface="微软雅黑" panose="020B0503020204020204" charset="-122"/>
                <a:cs typeface="微软雅黑" panose="020B0503020204020204" charset="-122"/>
                <a:sym typeface="+mn-ea"/>
              </a:rPr>
              <a:t>适用于图像分割任务的数据集制作</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17" name="矩形: 圆角 8"/>
          <p:cNvSpPr/>
          <p:nvPr>
            <p:custDataLst>
              <p:tags r:id="rId4"/>
            </p:custDataLst>
          </p:nvPr>
        </p:nvSpPr>
        <p:spPr>
          <a:xfrm>
            <a:off x="6388100" y="1412875"/>
            <a:ext cx="4391025" cy="1343025"/>
          </a:xfrm>
          <a:prstGeom prst="roundRect">
            <a:avLst/>
          </a:prstGeom>
          <a:solidFill>
            <a:schemeClr val="bg1"/>
          </a:solidFill>
          <a:ln>
            <a:solidFill>
              <a:srgbClr val="1B43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custDataLst>
              <p:tags r:id="rId5"/>
            </p:custDataLst>
          </p:nvPr>
        </p:nvSpPr>
        <p:spPr>
          <a:xfrm>
            <a:off x="6258560" y="1134110"/>
            <a:ext cx="1725295" cy="451485"/>
          </a:xfrm>
          <a:prstGeom prst="rect">
            <a:avLst/>
          </a:prstGeom>
          <a:solidFill>
            <a:schemeClr val="tx2">
              <a:lumMod val="40000"/>
              <a:lumOff val="6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微软雅黑" panose="020B0503020204020204" charset="-122"/>
                <a:ea typeface="微软雅黑" panose="020B0503020204020204" charset="-122"/>
                <a:cs typeface="微软雅黑" panose="020B0503020204020204" charset="-122"/>
                <a:sym typeface="+mn-ea"/>
              </a:rPr>
              <a:t>LabelImg</a:t>
            </a:r>
          </a:p>
        </p:txBody>
      </p:sp>
      <p:sp>
        <p:nvSpPr>
          <p:cNvPr id="19" name="文本框 18"/>
          <p:cNvSpPr txBox="1"/>
          <p:nvPr>
            <p:custDataLst>
              <p:tags r:id="rId6"/>
            </p:custDataLst>
          </p:nvPr>
        </p:nvSpPr>
        <p:spPr>
          <a:xfrm>
            <a:off x="6515735" y="1585595"/>
            <a:ext cx="4263390" cy="1059180"/>
          </a:xfrm>
          <a:prstGeom prst="rect">
            <a:avLst/>
          </a:prstGeom>
          <a:noFill/>
        </p:spPr>
        <p:txBody>
          <a:bodyPr wrap="square" rtlCol="0">
            <a:noAutofit/>
          </a:bodyPr>
          <a:lstStyle/>
          <a:p>
            <a:pPr indent="0" fontAlgn="auto">
              <a:lnSpc>
                <a:spcPct val="150000"/>
              </a:lnSpc>
            </a:pPr>
            <a:r>
              <a:rPr lang="zh-CN" altLang="en-US">
                <a:latin typeface="微软雅黑" panose="020B0503020204020204" charset="-122"/>
                <a:ea typeface="微软雅黑" panose="020B0503020204020204" charset="-122"/>
                <a:cs typeface="微软雅黑" panose="020B0503020204020204" charset="-122"/>
                <a:sym typeface="+mn-ea"/>
                <a:hlinkClick r:id="rId10" action="ppaction://hlinkfile"/>
              </a:rPr>
              <a:t>https://github.com/tzutalin/labelImg</a:t>
            </a:r>
            <a:r>
              <a:rPr lang="zh-CN" altLang="en-US">
                <a:latin typeface="微软雅黑" panose="020B0503020204020204" charset="-122"/>
                <a:ea typeface="微软雅黑" panose="020B0503020204020204" charset="-122"/>
                <a:cs typeface="微软雅黑" panose="020B0503020204020204" charset="-122"/>
                <a:sym typeface="+mn-ea"/>
              </a:rPr>
              <a:t> </a:t>
            </a:r>
          </a:p>
          <a:p>
            <a:pPr indent="0" fontAlgn="auto">
              <a:lnSpc>
                <a:spcPct val="150000"/>
              </a:lnSpc>
            </a:pPr>
            <a:r>
              <a:rPr lang="zh-CN" altLang="en-US">
                <a:latin typeface="微软雅黑" panose="020B0503020204020204" charset="-122"/>
                <a:ea typeface="微软雅黑" panose="020B0503020204020204" charset="-122"/>
                <a:cs typeface="微软雅黑" panose="020B0503020204020204" charset="-122"/>
                <a:sym typeface="+mn-ea"/>
              </a:rPr>
              <a:t>适用于图像检测任务的数据集制作 </a:t>
            </a:r>
          </a:p>
        </p:txBody>
      </p:sp>
      <p:pic>
        <p:nvPicPr>
          <p:cNvPr id="5" name="图片 4"/>
          <p:cNvPicPr/>
          <p:nvPr/>
        </p:nvPicPr>
        <p:blipFill>
          <a:blip r:embed="rId11"/>
        </p:blipFill>
        <p:spPr>
          <a:xfrm>
            <a:off x="706120" y="3038475"/>
            <a:ext cx="4849495" cy="2953385"/>
          </a:xfrm>
          <a:prstGeom prst="rect">
            <a:avLst/>
          </a:prstGeom>
        </p:spPr>
      </p:pic>
      <p:pic>
        <p:nvPicPr>
          <p:cNvPr id="3" name="图片 2"/>
          <p:cNvPicPr/>
          <p:nvPr/>
        </p:nvPicPr>
        <p:blipFill>
          <a:blip r:embed="rId12"/>
        </p:blipFill>
        <p:spPr>
          <a:xfrm>
            <a:off x="6388100" y="2962910"/>
            <a:ext cx="4624070" cy="2915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4650613" y="2411308"/>
            <a:ext cx="3531363" cy="1423469"/>
          </a:xfrm>
          <a:prstGeom prst="rect">
            <a:avLst/>
          </a:prstGeom>
          <a:noFill/>
        </p:spPr>
        <p:txBody>
          <a:bodyPr wrap="square" lIns="68580" tIns="34291" rIns="68580" bIns="34291" rtlCol="0">
            <a:spAutoFit/>
          </a:bodyPr>
          <a:lstStyle/>
          <a:p>
            <a:pPr algn="ctr">
              <a:defRPr/>
            </a:pPr>
            <a:r>
              <a:rPr lang="zh-CN" altLang="en-US" sz="8800" b="1" dirty="0">
                <a:solidFill>
                  <a:srgbClr val="1B4367"/>
                </a:solidFill>
                <a:latin typeface="华文楷体" panose="02010600040101010101" pitchFamily="2" charset="-122"/>
                <a:ea typeface="华文楷体" panose="02010600040101010101" pitchFamily="2" charset="-122"/>
                <a:cs typeface="+mn-ea"/>
                <a:sym typeface="+mn-lt"/>
              </a:rPr>
              <a:t>谢谢！</a:t>
            </a:r>
            <a:endParaRPr lang="en-US" altLang="zh-CN" sz="8800" b="1" dirty="0">
              <a:solidFill>
                <a:srgbClr val="1B4367"/>
              </a:solidFill>
              <a:latin typeface="华文楷体" panose="02010600040101010101" pitchFamily="2" charset="-122"/>
              <a:ea typeface="华文楷体" panose="02010600040101010101" pitchFamily="2"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4897"/>
    </mc:Choice>
    <mc:Fallback xmlns="">
      <p:transition spd="slow" advTm="489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85620" y="-48895"/>
            <a:ext cx="8075930" cy="1367790"/>
          </a:xfrm>
          <a:prstGeom prst="rect">
            <a:avLst/>
          </a:prstGeom>
          <a:noFill/>
        </p:spPr>
        <p:txBody>
          <a:bodyPr wrap="square" lIns="68580" tIns="34291" rIns="68580" bIns="34291" rtlCol="0">
            <a:noAutofit/>
          </a:bodyPr>
          <a:lstStyle/>
          <a:p>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1. </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基于</a:t>
            </a:r>
            <a:r>
              <a:rPr lang="en-US" altLang="zh-CN" sz="4000" b="1" dirty="0">
                <a:solidFill>
                  <a:srgbClr val="1B4367"/>
                </a:solidFill>
                <a:latin typeface="华文楷体" panose="02010600040101010101" pitchFamily="2" charset="-122"/>
                <a:ea typeface="华文楷体" panose="02010600040101010101" pitchFamily="2" charset="-122"/>
                <a:cs typeface="+mn-ea"/>
                <a:sym typeface="+mn-lt"/>
              </a:rPr>
              <a:t>pytorch</a:t>
            </a:r>
            <a:r>
              <a:rPr lang="zh-CN" altLang="en-US" sz="4000" b="1" dirty="0">
                <a:solidFill>
                  <a:srgbClr val="1B4367"/>
                </a:solidFill>
                <a:latin typeface="华文楷体" panose="02010600040101010101" pitchFamily="2" charset="-122"/>
                <a:ea typeface="华文楷体" panose="02010600040101010101" pitchFamily="2" charset="-122"/>
                <a:cs typeface="+mn-ea"/>
                <a:sym typeface="+mn-lt"/>
              </a:rPr>
              <a:t>实现手写字体识别</a:t>
            </a:r>
          </a:p>
        </p:txBody>
      </p:sp>
      <p:cxnSp>
        <p:nvCxnSpPr>
          <p:cNvPr id="2" name="直接连接符 1"/>
          <p:cNvCxnSpPr/>
          <p:nvPr/>
        </p:nvCxnSpPr>
        <p:spPr>
          <a:xfrm flipV="1">
            <a:off x="1524000" y="714733"/>
            <a:ext cx="8154035" cy="6350"/>
          </a:xfrm>
          <a:prstGeom prst="line">
            <a:avLst/>
          </a:prstGeom>
          <a:ln w="38100">
            <a:solidFill>
              <a:srgbClr val="1B4367"/>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a:blip r:embed="rId3"/>
          <a:stretch>
            <a:fillRect/>
          </a:stretch>
        </p:blipFill>
        <p:spPr>
          <a:xfrm>
            <a:off x="2016125" y="1318895"/>
            <a:ext cx="6803390" cy="4922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18"/>
    </mc:Choice>
    <mc:Fallback xmlns="">
      <p:transition spd="slow" advTm="1771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dhNTgzMTNmZTlkOGQ0NDdjOTkwMWE4ODBkOWUwZGM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584*196"/>
  <p:tag name="TABLE_ENDDRAG_RECT" val="375*339*584*19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90.6,&quot;left&quot;:62,&quot;top&quot;:86.8,&quot;width&quot;:824}"/>
</p:tagLst>
</file>

<file path=ppt/tags/tag39.xml><?xml version="1.0" encoding="utf-8"?>
<p:tagLst xmlns:a="http://schemas.openxmlformats.org/drawingml/2006/main" xmlns:r="http://schemas.openxmlformats.org/officeDocument/2006/relationships" xmlns:p="http://schemas.openxmlformats.org/presentationml/2006/main">
  <p:tag name="TABLE_ENDDRAG_ORIGIN_RECT" val="773*379"/>
  <p:tag name="TABLE_ENDDRAG_RECT" val="94*119*773*379"/>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40.xml><?xml version="1.0" encoding="utf-8"?>
<p:tagLst xmlns:a="http://schemas.openxmlformats.org/drawingml/2006/main" xmlns:r="http://schemas.openxmlformats.org/officeDocument/2006/relationships" xmlns:p="http://schemas.openxmlformats.org/presentationml/2006/main">
  <p:tag name="TABLE_ENDDRAG_ORIGIN_RECT" val="773*379"/>
  <p:tag name="TABLE_ENDDRAG_RECT" val="94*119*773*379"/>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52.xml><?xml version="1.0" encoding="utf-8"?>
<p:tagLst xmlns:a="http://schemas.openxmlformats.org/drawingml/2006/main" xmlns:r="http://schemas.openxmlformats.org/officeDocument/2006/relationships" xmlns:p="http://schemas.openxmlformats.org/presentationml/2006/main">
  <p:tag name="TABLE_ENDDRAG_ORIGIN_RECT" val="858*208"/>
  <p:tag name="TABLE_ENDDRAG_RECT" val="86*210*858*208"/>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175.75,&quot;left&quot;:34,&quot;top&quot;:89.25,&quot;width&quot;:814.75}"/>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175.75,&quot;left&quot;:34,&quot;top&quot;:89.25,&quot;width&quot;:814.75}"/>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175.75,&quot;left&quot;:34,&quot;top&quot;:89.25,&quot;width&quot;:814.75}"/>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175.75,&quot;left&quot;:34,&quot;top&quot;:89.25,&quot;width&quot;:814.75}"/>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175.75,&quot;left&quot;:34,&quot;top&quot;:89.25,&quot;width&quot;:814.75}"/>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175.75,&quot;left&quot;:34,&quot;top&quot;:89.25,&quot;width&quot;:814.7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525.15,&quot;left&quot;:48.75,&quot;top&quot;:84.95,&quot;width&quot;:65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381</TotalTime>
  <Words>8065</Words>
  <Application>Microsoft Macintosh PowerPoint</Application>
  <PresentationFormat>宽屏</PresentationFormat>
  <Paragraphs>797</Paragraphs>
  <Slides>84</Slides>
  <Notes>84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84</vt:i4>
      </vt:variant>
    </vt:vector>
  </HeadingPairs>
  <TitlesOfParts>
    <vt:vector size="95" baseType="lpstr">
      <vt:lpstr>-apple-system</vt:lpstr>
      <vt:lpstr>华文楷体</vt:lpstr>
      <vt:lpstr>宋体</vt:lpstr>
      <vt:lpstr>微软雅黑</vt:lpstr>
      <vt:lpstr>PingFang SC</vt:lpstr>
      <vt:lpstr>Arial</vt:lpstr>
      <vt:lpstr>Calibri</vt:lpstr>
      <vt:lpstr>Calibri Light</vt:lpstr>
      <vt:lpstr>Source Code Pro</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b34524</cp:lastModifiedBy>
  <cp:revision>297</cp:revision>
  <dcterms:created xsi:type="dcterms:W3CDTF">2016-05-20T12:59:00Z</dcterms:created>
  <dcterms:modified xsi:type="dcterms:W3CDTF">2024-10-28T14:08:17Z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BD8F7FBCC2C048C89F4339E2AD2A2B65</vt:lpwstr>
  </property>
</Properties>
</file>